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aleway"/>
      <p:regular r:id="rId42"/>
      <p:bold r:id="rId43"/>
      <p:italic r:id="rId44"/>
      <p:boldItalic r:id="rId45"/>
    </p:embeddedFont>
    <p:embeddedFont>
      <p:font typeface="Roboto"/>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4" roundtripDataSignature="AMtx7miSGgkQAQheMGNWSWB4pN2Oc9+K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regular.fntdata"/><Relationship Id="rId41" Type="http://schemas.openxmlformats.org/officeDocument/2006/relationships/slide" Target="slides/slide36.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oboto-regular.fntdata"/><Relationship Id="rId45"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dclab.github.io/wiki/docs/shel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Hi everyone, my name is Farukh and I’m the lab tech.</a:t>
            </a:r>
            <a:endParaRPr>
              <a:solidFill>
                <a:schemeClr val="dk1"/>
              </a:solidFill>
            </a:endParaRPr>
          </a:p>
          <a:p>
            <a:pPr indent="0" lvl="0" marL="0" rtl="0" algn="l">
              <a:lnSpc>
                <a:spcPct val="100000"/>
              </a:lnSpc>
              <a:spcBef>
                <a:spcPts val="0"/>
              </a:spcBef>
              <a:spcAft>
                <a:spcPts val="0"/>
              </a:spcAft>
              <a:buSzPts val="1100"/>
              <a:buNone/>
            </a:pPr>
            <a:r>
              <a:t/>
            </a:r>
            <a:endParaRPr>
              <a:solidFill>
                <a:srgbClr val="1A9988"/>
              </a:solidFill>
            </a:endParaRPr>
          </a:p>
          <a:p>
            <a:pPr indent="0" lvl="0" marL="0" rtl="0" algn="l">
              <a:lnSpc>
                <a:spcPct val="100000"/>
              </a:lnSpc>
              <a:spcBef>
                <a:spcPts val="0"/>
              </a:spcBef>
              <a:spcAft>
                <a:spcPts val="0"/>
              </a:spcAft>
              <a:buSzPts val="1100"/>
              <a:buNone/>
            </a:pPr>
            <a:r>
              <a:rPr lang="en">
                <a:solidFill>
                  <a:schemeClr val="dk1"/>
                </a:solidFill>
              </a:rPr>
              <a:t>For the past half year I’ve been getting acquainted with the </a:t>
            </a:r>
            <a:r>
              <a:rPr lang="en">
                <a:solidFill>
                  <a:srgbClr val="1A9988"/>
                </a:solidFill>
              </a:rPr>
              <a:t>FIU High Performance Computing (HPC) </a:t>
            </a:r>
            <a:r>
              <a:rPr lang="en">
                <a:solidFill>
                  <a:schemeClr val="dk1"/>
                </a:solidFill>
              </a:rPr>
              <a:t>cluster and how it could be applied as the primary computing resource for the lab.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When going over a new technology I’ve personally found it useful to view illustrative diagrams to get the overall gist of things before heavily going into its background.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For that reason this presentation will mostly be visuals and me talking. If you are interested in a more in-depth background you can always check out the ndclab wiki which talks about all these technologies but in-depth</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This presentation will serve as a succinct outline of lessons and use-cases that you can utilize yourself to accomplish your research and computation goals.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 image to the right is poor cable management and the image to the left is a Jackson Pollock painting.</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Once you are on this page, scroll down to the download links and select the link corresponding with the appropriate 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Before, attempting a connection, it’s advisable to have a reliable anti-virus installed to your PC.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does not only guarantee HPC security, but also personal security.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Some computers already have antivirus pre-installed, or you might already have a sufficient antivirus.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you don’t you could always download free resources:</a:t>
            </a:r>
            <a:endParaRPr/>
          </a:p>
          <a:p>
            <a:pPr indent="0" lvl="0" marL="0" rtl="0" algn="l">
              <a:lnSpc>
                <a:spcPct val="100000"/>
              </a:lnSpc>
              <a:spcBef>
                <a:spcPts val="0"/>
              </a:spcBef>
              <a:spcAft>
                <a:spcPts val="0"/>
              </a:spcAft>
              <a:buSzPts val="1100"/>
              <a:buNone/>
            </a:pPr>
            <a:r>
              <a:rPr lang="en"/>
              <a:t>	Avast</a:t>
            </a:r>
            <a:endParaRPr/>
          </a:p>
          <a:p>
            <a:pPr indent="0" lvl="0" marL="0" rtl="0" algn="l">
              <a:lnSpc>
                <a:spcPct val="100000"/>
              </a:lnSpc>
              <a:spcBef>
                <a:spcPts val="0"/>
              </a:spcBef>
              <a:spcAft>
                <a:spcPts val="0"/>
              </a:spcAft>
              <a:buSzPts val="1100"/>
              <a:buNone/>
            </a:pPr>
            <a:r>
              <a:rPr lang="en"/>
              <a:t>	AVG</a:t>
            </a:r>
            <a:endParaRPr/>
          </a:p>
          <a:p>
            <a:pPr indent="0" lvl="0" marL="0" rtl="0" algn="l">
              <a:lnSpc>
                <a:spcPct val="100000"/>
              </a:lnSpc>
              <a:spcBef>
                <a:spcPts val="0"/>
              </a:spcBef>
              <a:spcAft>
                <a:spcPts val="0"/>
              </a:spcAft>
              <a:buSzPts val="1100"/>
              <a:buNone/>
            </a:pPr>
            <a:r>
              <a:rPr lang="en"/>
              <a:t>You can verify this after anyconnect installation and verify with the green check-mark on your GUI.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Once you have an antivirus installed, try a test connection by inputting your username and password.</a:t>
            </a:r>
            <a:endParaRPr/>
          </a:p>
          <a:p>
            <a:pPr indent="0" lvl="0" marL="0" rtl="0" algn="l">
              <a:lnSpc>
                <a:spcPct val="100000"/>
              </a:lnSpc>
              <a:spcBef>
                <a:spcPts val="0"/>
              </a:spcBef>
              <a:spcAft>
                <a:spcPts val="0"/>
              </a:spcAft>
              <a:buSzPts val="1100"/>
              <a:buNone/>
            </a:pPr>
            <a:br>
              <a:rPr lang="en"/>
            </a:br>
            <a:r>
              <a:rPr lang="en"/>
              <a:t>Then there will be an option to input a second password. You have 3 options to use: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Sms to receive a text</a:t>
            </a:r>
            <a:endParaRPr/>
          </a:p>
          <a:p>
            <a:pPr indent="-298450" lvl="0" marL="457200" rtl="0" algn="l">
              <a:lnSpc>
                <a:spcPct val="100000"/>
              </a:lnSpc>
              <a:spcBef>
                <a:spcPts val="0"/>
              </a:spcBef>
              <a:spcAft>
                <a:spcPts val="0"/>
              </a:spcAft>
              <a:buSzPts val="1100"/>
              <a:buChar char="●"/>
            </a:pPr>
            <a:r>
              <a:rPr lang="en"/>
              <a:t>Phone to receive a call</a:t>
            </a:r>
            <a:endParaRPr/>
          </a:p>
          <a:p>
            <a:pPr indent="-298450" lvl="0" marL="457200" rtl="0" algn="l">
              <a:lnSpc>
                <a:spcPct val="100000"/>
              </a:lnSpc>
              <a:spcBef>
                <a:spcPts val="0"/>
              </a:spcBef>
              <a:spcAft>
                <a:spcPts val="0"/>
              </a:spcAft>
              <a:buSzPts val="1100"/>
              <a:buChar char="●"/>
            </a:pPr>
            <a:r>
              <a:rPr lang="en"/>
              <a:t>Or push to receive a duo app message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first two options are supposed to be phased out by this week, so “push” is supposed to be the recommended option. However, I find that “sms” still works, albeit slowly.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Once you are connected to the VPN, or you’re using on-campus wifi, you should initially log into the shell through the command prompt or terminal by inputting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ssh your username at hpclogin01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is the command you use whenever you want to access the terminal of a remote point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will then be prompted for a password, this will be the same as your FIU password.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the success screen.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when you have all this complete, you are in this location of the HPC, the login node.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some basic linux commands useful for navigating the shell.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Instead of trying all these commands out, just give one or two a shot to get a feeling of this new mode of navigation. Namely “cd”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Feel free to try “cd /home/data/NDClab” which is where all the relevant files are.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rest of these commands are useful for listing files, where you are, what you are, reading files, etc.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While visual navigation is more intuitive, the shell is great for fast and specific inquiries, but other than this form is only required for submitting analysis. We will talk more about that in the “proper usage” section.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other way to access the node is the visual node, which is the login node represented visually</a:t>
            </a:r>
            <a:endParaRPr/>
          </a:p>
          <a:p>
            <a:pPr indent="0" lvl="0" marL="0" rtl="0" algn="l">
              <a:lnSpc>
                <a:spcPct val="100000"/>
              </a:lnSpc>
              <a:spcBef>
                <a:spcPts val="0"/>
              </a:spcBef>
              <a:spcAft>
                <a:spcPts val="0"/>
              </a:spcAft>
              <a:buSzPts val="1100"/>
              <a:buNone/>
            </a:pPr>
            <a:r>
              <a:t/>
            </a:r>
            <a:endParaRPr/>
          </a:p>
          <a:p>
            <a:pPr indent="-304800" lvl="0" marL="457200" rtl="0" algn="l">
              <a:lnSpc>
                <a:spcPct val="115000"/>
              </a:lnSpc>
              <a:spcBef>
                <a:spcPts val="900"/>
              </a:spcBef>
              <a:spcAft>
                <a:spcPts val="0"/>
              </a:spcAft>
              <a:buClr>
                <a:srgbClr val="5C5962"/>
              </a:buClr>
              <a:buSzPts val="1200"/>
              <a:buFont typeface="Roboto"/>
              <a:buChar char="●"/>
            </a:pPr>
            <a:r>
              <a:rPr lang="en" sz="1200">
                <a:solidFill>
                  <a:srgbClr val="5C5962"/>
                </a:solidFill>
                <a:highlight>
                  <a:srgbClr val="FFFFFF"/>
                </a:highlight>
                <a:latin typeface="Roboto"/>
                <a:ea typeface="Roboto"/>
                <a:cs typeface="Roboto"/>
                <a:sym typeface="Roboto"/>
              </a:rPr>
              <a:t>Files: represent a graphical representation of the file structure on the cluster</a:t>
            </a:r>
            <a:endParaRPr sz="1200">
              <a:solidFill>
                <a:srgbClr val="5C5962"/>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5C5962"/>
              </a:buClr>
              <a:buSzPts val="1200"/>
              <a:buFont typeface="Roboto"/>
              <a:buChar char="●"/>
            </a:pPr>
            <a:r>
              <a:rPr lang="en" sz="1200">
                <a:solidFill>
                  <a:srgbClr val="5C5962"/>
                </a:solidFill>
                <a:highlight>
                  <a:srgbClr val="FFFFFF"/>
                </a:highlight>
                <a:latin typeface="Roboto"/>
                <a:ea typeface="Roboto"/>
                <a:cs typeface="Roboto"/>
                <a:sym typeface="Roboto"/>
              </a:rPr>
              <a:t>Clusters: provide </a:t>
            </a:r>
            <a:r>
              <a:rPr lang="en" sz="1200">
                <a:solidFill>
                  <a:srgbClr val="956EB6"/>
                </a:solidFill>
                <a:highlight>
                  <a:srgbClr val="FFFFFF"/>
                </a:highlight>
                <a:uFill>
                  <a:noFill/>
                </a:uFill>
                <a:latin typeface="Roboto"/>
                <a:ea typeface="Roboto"/>
                <a:cs typeface="Roboto"/>
                <a:sym typeface="Roboto"/>
                <a:hlinkClick r:id="rId2">
                  <a:extLst>
                    <a:ext uri="{A12FA001-AC4F-418D-AE19-62706E023703}">
                      <ahyp:hlinkClr val="tx"/>
                    </a:ext>
                  </a:extLst>
                </a:hlinkClick>
              </a:rPr>
              <a:t>shell</a:t>
            </a:r>
            <a:r>
              <a:rPr lang="en" sz="1200">
                <a:solidFill>
                  <a:srgbClr val="5C5962"/>
                </a:solidFill>
                <a:highlight>
                  <a:srgbClr val="FFFFFF"/>
                </a:highlight>
                <a:latin typeface="Roboto"/>
                <a:ea typeface="Roboto"/>
                <a:cs typeface="Roboto"/>
                <a:sym typeface="Roboto"/>
              </a:rPr>
              <a:t> access to the cluster</a:t>
            </a:r>
            <a:endParaRPr sz="1200">
              <a:solidFill>
                <a:srgbClr val="5C5962"/>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5C5962"/>
              </a:buClr>
              <a:buSzPts val="1200"/>
              <a:buFont typeface="Roboto"/>
              <a:buChar char="●"/>
            </a:pPr>
            <a:r>
              <a:rPr lang="en" sz="1200">
                <a:solidFill>
                  <a:srgbClr val="5C5962"/>
                </a:solidFill>
                <a:highlight>
                  <a:srgbClr val="FFFFFF"/>
                </a:highlight>
                <a:latin typeface="Roboto"/>
                <a:ea typeface="Roboto"/>
                <a:cs typeface="Roboto"/>
                <a:sym typeface="Roboto"/>
              </a:rPr>
              <a:t>Interactive Apps: GUI applications available for HPC account-holders</a:t>
            </a:r>
            <a:endParaRPr/>
          </a:p>
          <a:p>
            <a:pPr indent="0" lvl="0" marL="0" rtl="0" algn="l">
              <a:lnSpc>
                <a:spcPct val="100000"/>
              </a:lnSpc>
              <a:spcBef>
                <a:spcPts val="1500"/>
              </a:spcBef>
              <a:spcAft>
                <a:spcPts val="0"/>
              </a:spcAft>
              <a:buSzPts val="1100"/>
              <a:buNone/>
            </a:pPr>
            <a:r>
              <a:rPr lang="en"/>
              <a:t>However, keep in mind that you *must* login to the shell login node first to initialize and access the GUI login node.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Success screen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Great, so now that we went through this process of hopefully successfully connecting to the HPC, we can now, talk about the structure of the NDC lab folder.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These are the following sections that I’ll be going over.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I’ll start out with a brief overview of what the HPC is, how it utilized by our lab.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Next I’ll be going over the preconditions you need to use the cluster.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That will lead into an overview of the architecture of our folder on the HPC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lastly I’ll be concluding with how to properly use the HPC and some common questions that might arise during your use.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presentation is interactive, if you have your computer feel free to follow along with the commands. These slides that are interactive will be marked with a small hamster icon.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Always feel free to ask questions during these interactive slides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Rather than going into too much detail about each section, let’s just go over an example project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Say your research focuses on the effect of caffeine on cognitive control.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after the research planning side of things are complete, the next part would involve creating 3 directories of the same name. This will be: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A folder under data: </a:t>
            </a:r>
            <a:endParaRPr/>
          </a:p>
          <a:p>
            <a:pPr indent="-298450" lvl="0" marL="457200" rtl="0" algn="l">
              <a:lnSpc>
                <a:spcPct val="100000"/>
              </a:lnSpc>
              <a:spcBef>
                <a:spcPts val="0"/>
              </a:spcBef>
              <a:spcAft>
                <a:spcPts val="0"/>
              </a:spcAft>
              <a:buSzPts val="1100"/>
              <a:buChar char="-"/>
            </a:pPr>
            <a:r>
              <a:rPr lang="en"/>
              <a:t>A folder under scripts:</a:t>
            </a:r>
            <a:endParaRPr/>
          </a:p>
          <a:p>
            <a:pPr indent="-298450" lvl="0" marL="457200" rtl="0" algn="l">
              <a:lnSpc>
                <a:spcPct val="100000"/>
              </a:lnSpc>
              <a:spcBef>
                <a:spcPts val="0"/>
              </a:spcBef>
              <a:spcAft>
                <a:spcPts val="0"/>
              </a:spcAft>
              <a:buSzPts val="1100"/>
              <a:buChar char="-"/>
            </a:pPr>
            <a:r>
              <a:rPr lang="en"/>
              <a:t>And lastly, a folder under analyses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Here’s a little key here, the locked hamster indicates that the folder is unavailable for view by non-project members, while the wild hamster indicates that anyone can view the folder.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1000"/>
              </a:spcBef>
              <a:spcAft>
                <a:spcPts val="0"/>
              </a:spcAft>
              <a:buSzPts val="1100"/>
              <a:buNone/>
            </a:pPr>
            <a:r>
              <a:rPr lang="en">
                <a:solidFill>
                  <a:srgbClr val="353744"/>
                </a:solidFill>
              </a:rPr>
              <a:t>The folder under data is the IRB-compliant data warehouse for both </a:t>
            </a:r>
            <a:endParaRPr>
              <a:solidFill>
                <a:srgbClr val="353744"/>
              </a:solidFill>
            </a:endParaRPr>
          </a:p>
          <a:p>
            <a:pPr indent="-298450" lvl="1" marL="914400" rtl="0" algn="l">
              <a:lnSpc>
                <a:spcPct val="130000"/>
              </a:lnSpc>
              <a:spcBef>
                <a:spcPts val="1000"/>
              </a:spcBef>
              <a:spcAft>
                <a:spcPts val="0"/>
              </a:spcAft>
              <a:buClr>
                <a:srgbClr val="595959"/>
              </a:buClr>
              <a:buSzPts val="1100"/>
              <a:buFont typeface="Arial"/>
              <a:buChar char="○"/>
            </a:pPr>
            <a:r>
              <a:rPr lang="en">
                <a:solidFill>
                  <a:srgbClr val="353744"/>
                </a:solidFill>
              </a:rPr>
              <a:t>processed (“cleaned”) </a:t>
            </a:r>
            <a:endParaRPr>
              <a:solidFill>
                <a:srgbClr val="353744"/>
              </a:solidFill>
            </a:endParaRPr>
          </a:p>
          <a:p>
            <a:pPr indent="-298450" lvl="1" marL="914400" rtl="0" algn="l">
              <a:lnSpc>
                <a:spcPct val="130000"/>
              </a:lnSpc>
              <a:spcBef>
                <a:spcPts val="1000"/>
              </a:spcBef>
              <a:spcAft>
                <a:spcPts val="0"/>
              </a:spcAft>
              <a:buClr>
                <a:srgbClr val="595959"/>
              </a:buClr>
              <a:buSzPts val="1100"/>
              <a:buFont typeface="Arial"/>
              <a:buChar char="○"/>
            </a:pPr>
            <a:r>
              <a:rPr lang="en">
                <a:solidFill>
                  <a:srgbClr val="353744"/>
                </a:solidFill>
              </a:rPr>
              <a:t>unprocessed (“collecting”) data for a project. </a:t>
            </a:r>
            <a:endParaRPr>
              <a:solidFill>
                <a:srgbClr val="353744"/>
              </a:solidFill>
            </a:endParaRPr>
          </a:p>
          <a:p>
            <a:pPr indent="0" lvl="0" marL="0" rtl="0" algn="l">
              <a:lnSpc>
                <a:spcPct val="130000"/>
              </a:lnSpc>
              <a:spcBef>
                <a:spcPts val="1000"/>
              </a:spcBef>
              <a:spcAft>
                <a:spcPts val="0"/>
              </a:spcAft>
              <a:buSzPts val="1100"/>
              <a:buNone/>
            </a:pPr>
            <a:r>
              <a:rPr lang="en">
                <a:solidFill>
                  <a:srgbClr val="353744"/>
                </a:solidFill>
              </a:rPr>
              <a:t>Currently the structure will involve both private and public data existing under the “cleaned” directory</a:t>
            </a:r>
            <a:endParaRPr>
              <a:solidFill>
                <a:srgbClr val="353744"/>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1000"/>
              </a:spcBef>
              <a:spcAft>
                <a:spcPts val="0"/>
              </a:spcAft>
              <a:buSzPts val="1100"/>
              <a:buNone/>
            </a:pPr>
            <a:r>
              <a:rPr lang="en">
                <a:solidFill>
                  <a:srgbClr val="353744"/>
                </a:solidFill>
              </a:rPr>
              <a:t>Scripts will contain the code that we will eventually use on the hpc in order to run software in parallel and additionally on a faster resource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1000"/>
              </a:spcBef>
              <a:spcAft>
                <a:spcPts val="0"/>
              </a:spcAft>
              <a:buSzPts val="1100"/>
              <a:buNone/>
            </a:pPr>
            <a:r>
              <a:rPr lang="en">
                <a:solidFill>
                  <a:srgbClr val="353744"/>
                </a:solidFill>
              </a:rPr>
              <a:t>And lastly, analyses is the central repository that houses both private and public data.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we have a more in-depth view of how folder structure is realized on the HPC. The left diagram represents read permissions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here’s a peek of the current folder structure: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Notice how we have 3 folders underneath the main NDC folder: data, scripts, and analyses, and each folder has all the ongoing projects: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Base-eeg, missing-link, social-context, and real world errors.</a:t>
            </a: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One thing to note is this architecture will undergo incremental updates based on the needs of the lab, so this representation represents a current iteration and is subject to change.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Any updates will be properly disseminated over slack or whichever medium the lab uses in any future.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now I’ll briefly go over how we can actually run software on the HPC cluster.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we’ve been interacting with the login node the entire time but this is *not* the place where you will actually run large programs or analyses.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IRCC actually advises against running programs just on the login node, as this resource isn’t built for these sort of long-running computations.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fact, they warn that repeated use of login node for computation could eventually lead to a ban from the cluster.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Instead you must use a job scheduling program called “slurm” which takes in scripts and sends them over to these compute nodes in the background that have been patiently waiting for something to 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 is the HPC?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see how we can use slurm, lets also go over a real-world example.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with those who have computers go ahead and navigate to this folder path. List the files that are present and you should see something called “run.py”.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Now to run run.py we are going to try to run the “hpc_run.sh” script, we can view the contents by using the cat command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after taking a brief look at these contents we will then submit the job to be handled by the compute nodes by executing “sbatch hpc_run.sh”</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if you take a look at the output file produced by doing “cat”, you will actually see that it gives an error message.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reason for this is that running programs often involves bringing over a set of packages, libraries, and other things.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where containerized computing actually comes into play.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topic requires a whole separate presentation, but I can condense the utility of these technologies into one analogy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theres this great lecture on singularity that I borrow from, but basically picture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Before physical shipping containers existed probably in the early 1900s, loading and unloading a ship took just as long as sailing if not longer.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would have to individually pack items in the cargo which involves a whole load of cognitive complexity apart from knowing how to sail a ship.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After shipping containers were invented however, shipping became a standardized process where goods were packed into containers themselves and then simply loaded onto the ship.</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Same exact concept with software. Now instead of individually finding pieces of packages that you need to install to run software, you can instead have a container that allows you to quickly set up the program and run 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 got this 1 week time estimation from previous experiences. One time while doing a survey of algorithms I was pulling repositories that did not come with available images, so what I ended up doing is iteratively running the program and manually recording where it fails.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if you take a look at the output file produced by doing “cat”, you will actually see that it gives an error message.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reason for this is that running programs often involves bringing over a set of packages, libraries, and other things.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5C5962"/>
                </a:solidFill>
                <a:highlight>
                  <a:srgbClr val="FFFFFF"/>
                </a:highlight>
              </a:rPr>
              <a:t>Simply put, the HPC is a private, but shared, network of computers that can quickly run programs and warehouse terabytes of data. </a:t>
            </a:r>
            <a:endParaRPr>
              <a:solidFill>
                <a:srgbClr val="5C5962"/>
              </a:solidFill>
              <a:highlight>
                <a:srgbClr val="FFFFFF"/>
              </a:highlight>
            </a:endParaRPr>
          </a:p>
          <a:p>
            <a:pPr indent="0" lvl="0" marL="0" rtl="0" algn="l">
              <a:lnSpc>
                <a:spcPct val="100000"/>
              </a:lnSpc>
              <a:spcBef>
                <a:spcPts val="0"/>
              </a:spcBef>
              <a:spcAft>
                <a:spcPts val="0"/>
              </a:spcAft>
              <a:buSzPts val="1100"/>
              <a:buNone/>
            </a:pPr>
            <a:r>
              <a:t/>
            </a:r>
            <a:endParaRPr>
              <a:solidFill>
                <a:srgbClr val="5C5962"/>
              </a:solidFill>
              <a:highlight>
                <a:srgbClr val="FFFFFF"/>
              </a:highlight>
            </a:endParaRPr>
          </a:p>
          <a:p>
            <a:pPr indent="0" lvl="0" marL="0" rtl="0" algn="l">
              <a:lnSpc>
                <a:spcPct val="100000"/>
              </a:lnSpc>
              <a:spcBef>
                <a:spcPts val="0"/>
              </a:spcBef>
              <a:spcAft>
                <a:spcPts val="0"/>
              </a:spcAft>
              <a:buSzPts val="1100"/>
              <a:buNone/>
            </a:pPr>
            <a:r>
              <a:rPr lang="en">
                <a:solidFill>
                  <a:srgbClr val="5C5962"/>
                </a:solidFill>
                <a:highlight>
                  <a:srgbClr val="FFFFFF"/>
                </a:highlight>
              </a:rPr>
              <a:t>To put it in perspective, a good computer with 6 cores could potentially execute 6 programs in parallel.</a:t>
            </a:r>
            <a:endParaRPr>
              <a:solidFill>
                <a:srgbClr val="5C5962"/>
              </a:solidFill>
              <a:highlight>
                <a:srgbClr val="FFFFFF"/>
              </a:highlight>
            </a:endParaRPr>
          </a:p>
          <a:p>
            <a:pPr indent="0" lvl="0" marL="0" rtl="0" algn="l">
              <a:lnSpc>
                <a:spcPct val="100000"/>
              </a:lnSpc>
              <a:spcBef>
                <a:spcPts val="0"/>
              </a:spcBef>
              <a:spcAft>
                <a:spcPts val="0"/>
              </a:spcAft>
              <a:buSzPts val="1100"/>
              <a:buNone/>
            </a:pPr>
            <a:r>
              <a:t/>
            </a:r>
            <a:endParaRPr>
              <a:solidFill>
                <a:srgbClr val="5C5962"/>
              </a:solidFill>
              <a:highlight>
                <a:srgbClr val="FFFFFF"/>
              </a:highlight>
            </a:endParaRPr>
          </a:p>
          <a:p>
            <a:pPr indent="0" lvl="0" marL="0" rtl="0" algn="l">
              <a:lnSpc>
                <a:spcPct val="100000"/>
              </a:lnSpc>
              <a:spcBef>
                <a:spcPts val="0"/>
              </a:spcBef>
              <a:spcAft>
                <a:spcPts val="0"/>
              </a:spcAft>
              <a:buSzPts val="1100"/>
              <a:buNone/>
            </a:pPr>
            <a:r>
              <a:rPr lang="en">
                <a:solidFill>
                  <a:srgbClr val="5C5962"/>
                </a:solidFill>
                <a:highlight>
                  <a:srgbClr val="FFFFFF"/>
                </a:highlight>
              </a:rPr>
              <a:t>While he Panther HPC cluster could potentially execute 1500 programs in parallel.</a:t>
            </a:r>
            <a:endParaRPr>
              <a:solidFill>
                <a:srgbClr val="5C5962"/>
              </a:solidFill>
              <a:highlight>
                <a:srgbClr val="FFFFFF"/>
              </a:highlight>
            </a:endParaRPr>
          </a:p>
          <a:p>
            <a:pPr indent="0" lvl="0" marL="0" rtl="0" algn="l">
              <a:lnSpc>
                <a:spcPct val="100000"/>
              </a:lnSpc>
              <a:spcBef>
                <a:spcPts val="0"/>
              </a:spcBef>
              <a:spcAft>
                <a:spcPts val="0"/>
              </a:spcAft>
              <a:buSzPts val="1100"/>
              <a:buNone/>
            </a:pPr>
            <a:r>
              <a:t/>
            </a:r>
            <a:endParaRPr>
              <a:solidFill>
                <a:srgbClr val="5C596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a:solidFill>
                  <a:srgbClr val="5C5962"/>
                </a:solidFill>
                <a:highlight>
                  <a:srgbClr val="FFFFFF"/>
                </a:highlight>
              </a:rPr>
              <a:t>So clearly a great tool but what purpose does it serve us?</a:t>
            </a:r>
            <a:endParaRPr>
              <a:solidFill>
                <a:srgbClr val="5C5962"/>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Well the HPC finds its utility in the NDClab through 3 components:</a:t>
            </a:r>
            <a:endParaRPr/>
          </a:p>
          <a:p>
            <a:pPr indent="-298450" lvl="0" marL="457200" rtl="0" algn="l">
              <a:lnSpc>
                <a:spcPct val="130000"/>
              </a:lnSpc>
              <a:spcBef>
                <a:spcPts val="1000"/>
              </a:spcBef>
              <a:spcAft>
                <a:spcPts val="0"/>
              </a:spcAft>
              <a:buClr>
                <a:srgbClr val="353744"/>
              </a:buClr>
              <a:buSzPts val="1100"/>
              <a:buChar char="●"/>
            </a:pPr>
            <a:r>
              <a:rPr lang="en">
                <a:solidFill>
                  <a:srgbClr val="353744"/>
                </a:solidFill>
              </a:rPr>
              <a:t>An IRB compliant data-warehouse</a:t>
            </a:r>
            <a:endParaRPr>
              <a:solidFill>
                <a:srgbClr val="353744"/>
              </a:solidFill>
            </a:endParaRPr>
          </a:p>
          <a:p>
            <a:pPr indent="-298450" lvl="0" marL="457200" rtl="0" algn="l">
              <a:lnSpc>
                <a:spcPct val="130000"/>
              </a:lnSpc>
              <a:spcBef>
                <a:spcPts val="0"/>
              </a:spcBef>
              <a:spcAft>
                <a:spcPts val="0"/>
              </a:spcAft>
              <a:buClr>
                <a:srgbClr val="353744"/>
              </a:buClr>
              <a:buSzPts val="1100"/>
              <a:buChar char="●"/>
            </a:pPr>
            <a:r>
              <a:rPr lang="en">
                <a:solidFill>
                  <a:srgbClr val="353744"/>
                </a:solidFill>
              </a:rPr>
              <a:t>An exponentially faster resource to run software in parallel</a:t>
            </a:r>
            <a:endParaRPr>
              <a:solidFill>
                <a:srgbClr val="353744"/>
              </a:solidFill>
            </a:endParaRPr>
          </a:p>
          <a:p>
            <a:pPr indent="-298450" lvl="0" marL="457200" rtl="0" algn="l">
              <a:lnSpc>
                <a:spcPct val="130000"/>
              </a:lnSpc>
              <a:spcBef>
                <a:spcPts val="0"/>
              </a:spcBef>
              <a:spcAft>
                <a:spcPts val="0"/>
              </a:spcAft>
              <a:buClr>
                <a:srgbClr val="353744"/>
              </a:buClr>
              <a:buSzPts val="1100"/>
              <a:buChar char="●"/>
            </a:pPr>
            <a:r>
              <a:rPr lang="en">
                <a:solidFill>
                  <a:srgbClr val="353744"/>
                </a:solidFill>
              </a:rPr>
              <a:t>A central repository of both private &amp; public analyses </a:t>
            </a:r>
            <a:endParaRPr/>
          </a:p>
          <a:p>
            <a:pPr indent="0" lvl="0" marL="0" rtl="0" algn="l">
              <a:lnSpc>
                <a:spcPct val="130000"/>
              </a:lnSpc>
              <a:spcBef>
                <a:spcPts val="1000"/>
              </a:spcBef>
              <a:spcAft>
                <a:spcPts val="0"/>
              </a:spcAft>
              <a:buClr>
                <a:schemeClr val="dk1"/>
              </a:buClr>
              <a:buSzPts val="1100"/>
              <a:buFont typeface="Arial"/>
              <a:buNone/>
            </a:pPr>
            <a:r>
              <a:rPr lang="en">
                <a:solidFill>
                  <a:srgbClr val="353744"/>
                </a:solidFill>
              </a:rPr>
              <a:t>All these facets of the cluster compose a comprehensive overview of each ongoing project within the NDCLab. </a:t>
            </a:r>
            <a:endParaRPr>
              <a:solidFill>
                <a:srgbClr val="353744"/>
              </a:solidFill>
            </a:endParaRPr>
          </a:p>
          <a:p>
            <a:pPr indent="0" lvl="0" marL="0" rtl="0" algn="l">
              <a:lnSpc>
                <a:spcPct val="130000"/>
              </a:lnSpc>
              <a:spcBef>
                <a:spcPts val="1000"/>
              </a:spcBef>
              <a:spcAft>
                <a:spcPts val="0"/>
              </a:spcAft>
              <a:buClr>
                <a:schemeClr val="dk1"/>
              </a:buClr>
              <a:buSzPts val="1100"/>
              <a:buFont typeface="Arial"/>
              <a:buNone/>
            </a:pPr>
            <a:r>
              <a:rPr lang="en"/>
              <a:t>I will go over what this all means in the structure section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give you the option of actually interacting with this structure, I will first go over how to log into the HPC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the following preconditions required to log into the HPC, some of these can be resolved immediately while others need to go through an email chain.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They are</a:t>
            </a:r>
            <a:endParaRPr/>
          </a:p>
          <a:p>
            <a:pPr indent="-298450" lvl="0" marL="457200" rtl="0" algn="l">
              <a:lnSpc>
                <a:spcPct val="100000"/>
              </a:lnSpc>
              <a:spcBef>
                <a:spcPts val="0"/>
              </a:spcBef>
              <a:spcAft>
                <a:spcPts val="0"/>
              </a:spcAft>
              <a:buSzPts val="1100"/>
              <a:buChar char="●"/>
            </a:pPr>
            <a:r>
              <a:rPr lang="en"/>
              <a:t>HPC account</a:t>
            </a:r>
            <a:endParaRPr/>
          </a:p>
          <a:p>
            <a:pPr indent="-298450" lvl="0" marL="457200" rtl="0" algn="l">
              <a:lnSpc>
                <a:spcPct val="100000"/>
              </a:lnSpc>
              <a:spcBef>
                <a:spcPts val="0"/>
              </a:spcBef>
              <a:spcAft>
                <a:spcPts val="0"/>
              </a:spcAft>
              <a:buSzPts val="1100"/>
              <a:buChar char="●"/>
            </a:pPr>
            <a:r>
              <a:rPr lang="en"/>
              <a:t>VPN</a:t>
            </a:r>
            <a:endParaRPr/>
          </a:p>
          <a:p>
            <a:pPr indent="-298450" lvl="0" marL="457200" rtl="0" algn="l">
              <a:lnSpc>
                <a:spcPct val="100000"/>
              </a:lnSpc>
              <a:spcBef>
                <a:spcPts val="0"/>
              </a:spcBef>
              <a:spcAft>
                <a:spcPts val="0"/>
              </a:spcAft>
              <a:buSzPts val="1100"/>
              <a:buChar char="●"/>
            </a:pPr>
            <a:r>
              <a:rPr lang="en"/>
              <a:t>Anti-virus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 do not have an HPC account already that means you will have to peak over with your neighbor if you feel so inclined to interact with the cluster.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you have proper eligibility you can request an account from Jess which is then sent to IRCC.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my experience, this can take anywhere from 1-2 weeks depending on how backed up the IRCC is.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However, even if you don’t yet have an account, you could still do the following: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While this is a requirement only when you are not connected to the FIU Secure Wifi it is better to do this sooner than later.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use a VPN to securely access the FIU intranet where the HPC cluster resides. The intranet is basically a private environment of computers and other services basically cut-off from the rest of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download the CISCO AnyConnect VPN client, simply visit the link here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8"/>
          <p:cNvGrpSpPr/>
          <p:nvPr/>
        </p:nvGrpSpPr>
        <p:grpSpPr>
          <a:xfrm>
            <a:off x="830392" y="1191256"/>
            <a:ext cx="745763" cy="45826"/>
            <a:chOff x="4580561" y="2589004"/>
            <a:chExt cx="1064464" cy="25200"/>
          </a:xfrm>
        </p:grpSpPr>
        <p:sp>
          <p:nvSpPr>
            <p:cNvPr id="12" name="Google Shape;12;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8"/>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8"/>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4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 name="Google Shape;68;p47"/>
          <p:cNvGrpSpPr/>
          <p:nvPr/>
        </p:nvGrpSpPr>
        <p:grpSpPr>
          <a:xfrm>
            <a:off x="830392" y="1191256"/>
            <a:ext cx="745763" cy="45826"/>
            <a:chOff x="4580561" y="2589004"/>
            <a:chExt cx="1064464" cy="25200"/>
          </a:xfrm>
        </p:grpSpPr>
        <p:sp>
          <p:nvSpPr>
            <p:cNvPr id="69" name="Google Shape;69;p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 name="Google Shape;71;p4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72" name="Google Shape;72;p4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3" name="Google Shape;73;p4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4" name="Google Shape;74;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48"/>
          <p:cNvGrpSpPr/>
          <p:nvPr/>
        </p:nvGrpSpPr>
        <p:grpSpPr>
          <a:xfrm>
            <a:off x="830392" y="4169130"/>
            <a:ext cx="745763" cy="45826"/>
            <a:chOff x="4580561" y="2589004"/>
            <a:chExt cx="1064464" cy="25200"/>
          </a:xfrm>
        </p:grpSpPr>
        <p:sp>
          <p:nvSpPr>
            <p:cNvPr id="77" name="Google Shape;77;p4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4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81" name="Google Shape;81;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9"/>
          <p:cNvGrpSpPr/>
          <p:nvPr/>
        </p:nvGrpSpPr>
        <p:grpSpPr>
          <a:xfrm>
            <a:off x="830392" y="1191256"/>
            <a:ext cx="745763" cy="45826"/>
            <a:chOff x="4580561" y="2589004"/>
            <a:chExt cx="1064464" cy="25200"/>
          </a:xfrm>
        </p:grpSpPr>
        <p:sp>
          <p:nvSpPr>
            <p:cNvPr id="20" name="Google Shape;20;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0"/>
          <p:cNvGrpSpPr/>
          <p:nvPr/>
        </p:nvGrpSpPr>
        <p:grpSpPr>
          <a:xfrm>
            <a:off x="830392" y="1191256"/>
            <a:ext cx="745763" cy="45826"/>
            <a:chOff x="4580561" y="2589004"/>
            <a:chExt cx="1064464" cy="25200"/>
          </a:xfrm>
        </p:grpSpPr>
        <p:sp>
          <p:nvSpPr>
            <p:cNvPr id="27" name="Google Shape;27;p4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 name="Shape 31"/>
        <p:cNvGrpSpPr/>
        <p:nvPr/>
      </p:nvGrpSpPr>
      <p:grpSpPr>
        <a:xfrm>
          <a:off x="0" y="0"/>
          <a:ext cx="0" cy="0"/>
          <a:chOff x="0" y="0"/>
          <a:chExt cx="0" cy="0"/>
        </a:xfrm>
      </p:grpSpPr>
      <p:sp>
        <p:nvSpPr>
          <p:cNvPr id="32" name="Google Shape;32;p4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33" name="Google Shape;33;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4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p42"/>
          <p:cNvGrpSpPr/>
          <p:nvPr/>
        </p:nvGrpSpPr>
        <p:grpSpPr>
          <a:xfrm>
            <a:off x="830392" y="1191256"/>
            <a:ext cx="745763" cy="45826"/>
            <a:chOff x="4580561" y="2589004"/>
            <a:chExt cx="1064464" cy="25200"/>
          </a:xfrm>
        </p:grpSpPr>
        <p:sp>
          <p:nvSpPr>
            <p:cNvPr id="37" name="Google Shape;37;p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4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0" name="Google Shape;40;p4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1" name="Google Shape;41;p4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2" name="Google Shape;42;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 name="Google Shape;47;p44"/>
          <p:cNvGrpSpPr/>
          <p:nvPr/>
        </p:nvGrpSpPr>
        <p:grpSpPr>
          <a:xfrm>
            <a:off x="830392" y="1191256"/>
            <a:ext cx="745763" cy="45826"/>
            <a:chOff x="4580561" y="2589004"/>
            <a:chExt cx="1064464" cy="25200"/>
          </a:xfrm>
        </p:grpSpPr>
        <p:sp>
          <p:nvSpPr>
            <p:cNvPr id="48" name="Google Shape;48;p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 name="Google Shape;50;p4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1" name="Google Shape;51;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5"/>
          <p:cNvGrpSpPr/>
          <p:nvPr/>
        </p:nvGrpSpPr>
        <p:grpSpPr>
          <a:xfrm>
            <a:off x="830392" y="1191256"/>
            <a:ext cx="745763" cy="45826"/>
            <a:chOff x="4580561" y="2589004"/>
            <a:chExt cx="1064464" cy="25200"/>
          </a:xfrm>
        </p:grpSpPr>
        <p:sp>
          <p:nvSpPr>
            <p:cNvPr id="55" name="Google Shape;55;p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4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8" name="Google Shape;58;p4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9" name="Google Shape;59;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0" name="Shape 60"/>
        <p:cNvGrpSpPr/>
        <p:nvPr/>
      </p:nvGrpSpPr>
      <p:grpSpPr>
        <a:xfrm>
          <a:off x="0" y="0"/>
          <a:ext cx="0" cy="0"/>
          <a:chOff x="0" y="0"/>
          <a:chExt cx="0" cy="0"/>
        </a:xfrm>
      </p:grpSpPr>
      <p:grpSp>
        <p:nvGrpSpPr>
          <p:cNvPr id="61" name="Google Shape;61;p46"/>
          <p:cNvGrpSpPr/>
          <p:nvPr/>
        </p:nvGrpSpPr>
        <p:grpSpPr>
          <a:xfrm>
            <a:off x="830392" y="4169130"/>
            <a:ext cx="745763" cy="45826"/>
            <a:chOff x="4580561" y="2589004"/>
            <a:chExt cx="1064464" cy="25200"/>
          </a:xfrm>
        </p:grpSpPr>
        <p:sp>
          <p:nvSpPr>
            <p:cNvPr id="62" name="Google Shape;62;p4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4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5" name="Google Shape;65;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avg.com/en-us/avg-antivirus-for-mac#pc" TargetMode="External"/><Relationship Id="rId4" Type="http://schemas.openxmlformats.org/officeDocument/2006/relationships/image" Target="../media/image1.jp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network.fiu.edu/vpn/" TargetMode="External"/><Relationship Id="rId4" Type="http://schemas.openxmlformats.org/officeDocument/2006/relationships/image" Target="../media/image16.png"/><Relationship Id="rId5"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hyperlink" Target="https://www.geeksforgeeks.org/basic-shell-commands-in-linux/"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jp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youtube.com/watch?v=vEjLuX0ClN0" TargetMode="External"/><Relationship Id="rId4" Type="http://schemas.openxmlformats.org/officeDocument/2006/relationships/image" Target="../media/image30.png"/><Relationship Id="rId5" Type="http://schemas.openxmlformats.org/officeDocument/2006/relationships/image" Target="../media/image3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8.jpg"/><Relationship Id="rId4" Type="http://schemas.openxmlformats.org/officeDocument/2006/relationships/image" Target="../media/image34.png"/><Relationship Id="rId5"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3.jpg"/><Relationship Id="rId5" Type="http://schemas.openxmlformats.org/officeDocument/2006/relationships/image" Target="../media/image3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mailto:ircc@fiu.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3.jp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network.fiu.edu/vpn/" TargetMode="External"/><Relationship Id="rId4" Type="http://schemas.openxmlformats.org/officeDocument/2006/relationships/image" Target="../media/image13.png"/><Relationship Id="rId5"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sz="3600"/>
              <a:t>HPC Cluster Intro</a:t>
            </a:r>
            <a:endParaRPr sz="3600"/>
          </a:p>
        </p:txBody>
      </p:sp>
      <p:pic>
        <p:nvPicPr>
          <p:cNvPr id="87" name="Google Shape;87;p1"/>
          <p:cNvPicPr preferRelativeResize="0"/>
          <p:nvPr/>
        </p:nvPicPr>
        <p:blipFill rotWithShape="1">
          <a:blip r:embed="rId3">
            <a:alphaModFix/>
          </a:blip>
          <a:srcRect b="0" l="0" r="0" t="0"/>
          <a:stretch/>
        </p:blipFill>
        <p:spPr>
          <a:xfrm>
            <a:off x="4657650" y="2478413"/>
            <a:ext cx="2806799" cy="2105100"/>
          </a:xfrm>
          <a:prstGeom prst="rect">
            <a:avLst/>
          </a:prstGeom>
          <a:noFill/>
          <a:ln>
            <a:noFill/>
          </a:ln>
        </p:spPr>
      </p:pic>
      <p:pic>
        <p:nvPicPr>
          <p:cNvPr id="88" name="Google Shape;88;p1"/>
          <p:cNvPicPr preferRelativeResize="0"/>
          <p:nvPr/>
        </p:nvPicPr>
        <p:blipFill rotWithShape="1">
          <a:blip r:embed="rId4">
            <a:alphaModFix/>
          </a:blip>
          <a:srcRect b="0" l="0" r="0" t="0"/>
          <a:stretch/>
        </p:blipFill>
        <p:spPr>
          <a:xfrm>
            <a:off x="1506325" y="2478425"/>
            <a:ext cx="3151314" cy="2105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1. Options to download</a:t>
            </a:r>
            <a:endParaRPr/>
          </a:p>
        </p:txBody>
      </p:sp>
      <p:pic>
        <p:nvPicPr>
          <p:cNvPr id="166" name="Google Shape;166;p10"/>
          <p:cNvPicPr preferRelativeResize="0"/>
          <p:nvPr/>
        </p:nvPicPr>
        <p:blipFill rotWithShape="1">
          <a:blip r:embed="rId3">
            <a:alphaModFix/>
          </a:blip>
          <a:srcRect b="0" l="0" r="0" t="0"/>
          <a:stretch/>
        </p:blipFill>
        <p:spPr>
          <a:xfrm>
            <a:off x="152400" y="152400"/>
            <a:ext cx="8839198" cy="4048381"/>
          </a:xfrm>
          <a:prstGeom prst="rect">
            <a:avLst/>
          </a:prstGeom>
          <a:noFill/>
          <a:ln>
            <a:noFill/>
          </a:ln>
        </p:spPr>
      </p:pic>
      <p:pic>
        <p:nvPicPr>
          <p:cNvPr id="167" name="Google Shape;167;p10"/>
          <p:cNvPicPr preferRelativeResize="0"/>
          <p:nvPr/>
        </p:nvPicPr>
        <p:blipFill rotWithShape="1">
          <a:blip r:embed="rId4">
            <a:alphaModFix/>
          </a:blip>
          <a:srcRect b="0" l="0" r="0" t="0"/>
          <a:stretch/>
        </p:blipFill>
        <p:spPr>
          <a:xfrm>
            <a:off x="7470969" y="588694"/>
            <a:ext cx="1448150" cy="93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Anti-virus</a:t>
            </a:r>
            <a:endParaRPr/>
          </a:p>
        </p:txBody>
      </p:sp>
      <p:sp>
        <p:nvSpPr>
          <p:cNvPr id="173" name="Google Shape;173;p11"/>
          <p:cNvSpPr txBox="1"/>
          <p:nvPr>
            <p:ph idx="1" type="body"/>
          </p:nvPr>
        </p:nvSpPr>
        <p:spPr>
          <a:xfrm>
            <a:off x="729450" y="2078875"/>
            <a:ext cx="36330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Highly </a:t>
            </a:r>
            <a:r>
              <a:rPr b="1" lang="en"/>
              <a:t>recommended</a:t>
            </a:r>
            <a:r>
              <a:rPr lang="en"/>
              <a:t> to install antivirus</a:t>
            </a:r>
            <a:endParaRPr/>
          </a:p>
          <a:p>
            <a:pPr indent="-298450" lvl="1" marL="914400" rtl="0" algn="l">
              <a:lnSpc>
                <a:spcPct val="115000"/>
              </a:lnSpc>
              <a:spcBef>
                <a:spcPts val="0"/>
              </a:spcBef>
              <a:spcAft>
                <a:spcPts val="0"/>
              </a:spcAft>
              <a:buSzPts val="1100"/>
              <a:buChar char="○"/>
            </a:pPr>
            <a:r>
              <a:rPr lang="en"/>
              <a:t>For your health! </a:t>
            </a:r>
            <a:endParaRPr/>
          </a:p>
          <a:p>
            <a:pPr indent="0" lvl="0" marL="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Char char="●"/>
            </a:pPr>
            <a:r>
              <a:rPr lang="en"/>
              <a:t>Free online resource</a:t>
            </a:r>
            <a:endParaRPr/>
          </a:p>
          <a:p>
            <a:pPr indent="-298450" lvl="1" marL="914400" rtl="0" algn="l">
              <a:lnSpc>
                <a:spcPct val="115000"/>
              </a:lnSpc>
              <a:spcBef>
                <a:spcPts val="0"/>
              </a:spcBef>
              <a:spcAft>
                <a:spcPts val="0"/>
              </a:spcAft>
              <a:buSzPts val="1100"/>
              <a:buChar char="○"/>
            </a:pPr>
            <a:r>
              <a:rPr lang="en" u="sng">
                <a:solidFill>
                  <a:schemeClr val="hlink"/>
                </a:solidFill>
                <a:hlinkClick r:id="rId3"/>
              </a:rPr>
              <a:t>https://www.avg.com/en-us/avg-antivirus-for-mac#pc</a:t>
            </a:r>
            <a:r>
              <a:rPr lang="en"/>
              <a:t> </a:t>
            </a:r>
            <a:endParaRPr/>
          </a:p>
          <a:p>
            <a:pPr indent="0" lvl="0" marL="0" rtl="0" algn="l">
              <a:lnSpc>
                <a:spcPct val="115000"/>
              </a:lnSpc>
              <a:spcBef>
                <a:spcPts val="1200"/>
              </a:spcBef>
              <a:spcAft>
                <a:spcPts val="1200"/>
              </a:spcAft>
              <a:buSzPts val="1300"/>
              <a:buNone/>
            </a:pPr>
            <a:r>
              <a:t/>
            </a:r>
            <a:endParaRPr/>
          </a:p>
        </p:txBody>
      </p:sp>
      <p:pic>
        <p:nvPicPr>
          <p:cNvPr id="174" name="Google Shape;174;p11"/>
          <p:cNvPicPr preferRelativeResize="0"/>
          <p:nvPr/>
        </p:nvPicPr>
        <p:blipFill rotWithShape="1">
          <a:blip r:embed="rId4">
            <a:alphaModFix/>
          </a:blip>
          <a:srcRect b="0" l="0" r="0" t="0"/>
          <a:stretch/>
        </p:blipFill>
        <p:spPr>
          <a:xfrm>
            <a:off x="7470969" y="588694"/>
            <a:ext cx="1448150" cy="939500"/>
          </a:xfrm>
          <a:prstGeom prst="rect">
            <a:avLst/>
          </a:prstGeom>
          <a:noFill/>
          <a:ln>
            <a:noFill/>
          </a:ln>
        </p:spPr>
      </p:pic>
      <p:pic>
        <p:nvPicPr>
          <p:cNvPr id="175" name="Google Shape;175;p11"/>
          <p:cNvPicPr preferRelativeResize="0"/>
          <p:nvPr/>
        </p:nvPicPr>
        <p:blipFill rotWithShape="1">
          <a:blip r:embed="rId5">
            <a:alphaModFix/>
          </a:blip>
          <a:srcRect b="0" l="0" r="0" t="0"/>
          <a:stretch/>
        </p:blipFill>
        <p:spPr>
          <a:xfrm>
            <a:off x="4782250" y="1717000"/>
            <a:ext cx="3729536"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Two-factor authentication</a:t>
            </a:r>
            <a:endParaRPr/>
          </a:p>
        </p:txBody>
      </p:sp>
      <p:sp>
        <p:nvSpPr>
          <p:cNvPr id="181" name="Google Shape;181;p1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Second password</a:t>
            </a:r>
            <a:endParaRPr/>
          </a:p>
          <a:p>
            <a:pPr indent="-298450" lvl="1" marL="914400" rtl="0" algn="l">
              <a:lnSpc>
                <a:spcPct val="115000"/>
              </a:lnSpc>
              <a:spcBef>
                <a:spcPts val="0"/>
              </a:spcBef>
              <a:spcAft>
                <a:spcPts val="0"/>
              </a:spcAft>
              <a:buSzPts val="1100"/>
              <a:buChar char="○"/>
            </a:pPr>
            <a:r>
              <a:rPr lang="en"/>
              <a:t>“</a:t>
            </a:r>
            <a:r>
              <a:rPr lang="en">
                <a:solidFill>
                  <a:schemeClr val="dk1"/>
                </a:solidFill>
              </a:rPr>
              <a:t>sms</a:t>
            </a:r>
            <a:r>
              <a:rPr lang="en"/>
              <a:t>” for text</a:t>
            </a:r>
            <a:endParaRPr/>
          </a:p>
          <a:p>
            <a:pPr indent="-298450" lvl="1" marL="914400" rtl="0" algn="l">
              <a:lnSpc>
                <a:spcPct val="115000"/>
              </a:lnSpc>
              <a:spcBef>
                <a:spcPts val="0"/>
              </a:spcBef>
              <a:spcAft>
                <a:spcPts val="0"/>
              </a:spcAft>
              <a:buSzPts val="1100"/>
              <a:buChar char="○"/>
            </a:pPr>
            <a:r>
              <a:rPr lang="en"/>
              <a:t>“</a:t>
            </a:r>
            <a:r>
              <a:rPr lang="en">
                <a:solidFill>
                  <a:schemeClr val="accent3"/>
                </a:solidFill>
              </a:rPr>
              <a:t>phone</a:t>
            </a:r>
            <a:r>
              <a:rPr lang="en"/>
              <a:t>” for call</a:t>
            </a:r>
            <a:endParaRPr/>
          </a:p>
          <a:p>
            <a:pPr indent="-298450" lvl="1" marL="914400" rtl="0" algn="l">
              <a:lnSpc>
                <a:spcPct val="115000"/>
              </a:lnSpc>
              <a:spcBef>
                <a:spcPts val="0"/>
              </a:spcBef>
              <a:spcAft>
                <a:spcPts val="0"/>
              </a:spcAft>
              <a:buSzPts val="1100"/>
              <a:buChar char="○"/>
            </a:pPr>
            <a:r>
              <a:rPr lang="en">
                <a:highlight>
                  <a:srgbClr val="FFFF00"/>
                </a:highlight>
              </a:rPr>
              <a:t>“</a:t>
            </a:r>
            <a:r>
              <a:rPr lang="en">
                <a:solidFill>
                  <a:schemeClr val="accent6"/>
                </a:solidFill>
                <a:highlight>
                  <a:srgbClr val="FFFF00"/>
                </a:highlight>
              </a:rPr>
              <a:t>push</a:t>
            </a:r>
            <a:r>
              <a:rPr lang="en">
                <a:highlight>
                  <a:srgbClr val="FFFF00"/>
                </a:highlight>
              </a:rPr>
              <a:t>” for duo-app message</a:t>
            </a:r>
            <a:endParaRPr>
              <a:highlight>
                <a:srgbClr val="FFFF00"/>
              </a:highlight>
            </a:endParaRPr>
          </a:p>
          <a:p>
            <a:pPr indent="0" lvl="0" marL="91440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Char char="●"/>
            </a:pPr>
            <a:r>
              <a:rPr lang="en"/>
              <a:t>A message will be sent to your selected medium</a:t>
            </a:r>
            <a:endParaRPr/>
          </a:p>
          <a:p>
            <a:pPr indent="-298450" lvl="1" marL="914400" rtl="0" algn="l">
              <a:lnSpc>
                <a:spcPct val="115000"/>
              </a:lnSpc>
              <a:spcBef>
                <a:spcPts val="0"/>
              </a:spcBef>
              <a:spcAft>
                <a:spcPts val="0"/>
              </a:spcAft>
              <a:buSzPts val="1100"/>
              <a:buChar char="○"/>
            </a:pPr>
            <a:r>
              <a:rPr lang="en"/>
              <a:t>More info on </a:t>
            </a:r>
            <a:r>
              <a:rPr lang="en" sz="1400" u="sng">
                <a:solidFill>
                  <a:schemeClr val="accent5"/>
                </a:solidFill>
                <a:hlinkClick r:id="rId3">
                  <a:extLst>
                    <a:ext uri="{A12FA001-AC4F-418D-AE19-62706E023703}">
                      <ahyp:hlinkClr val="tx"/>
                    </a:ext>
                  </a:extLst>
                </a:hlinkClick>
              </a:rPr>
              <a:t>network.fiu.edu/vpn/ </a:t>
            </a:r>
            <a:r>
              <a:rPr lang="en" sz="1400"/>
              <a:t> </a:t>
            </a:r>
            <a:endParaRPr/>
          </a:p>
        </p:txBody>
      </p:sp>
      <p:pic>
        <p:nvPicPr>
          <p:cNvPr id="182" name="Google Shape;182;p12"/>
          <p:cNvPicPr preferRelativeResize="0"/>
          <p:nvPr/>
        </p:nvPicPr>
        <p:blipFill rotWithShape="1">
          <a:blip r:embed="rId4">
            <a:alphaModFix/>
          </a:blip>
          <a:srcRect b="0" l="0" r="0" t="0"/>
          <a:stretch/>
        </p:blipFill>
        <p:spPr>
          <a:xfrm>
            <a:off x="4782238" y="2165846"/>
            <a:ext cx="3497025" cy="2087150"/>
          </a:xfrm>
          <a:prstGeom prst="rect">
            <a:avLst/>
          </a:prstGeom>
          <a:noFill/>
          <a:ln>
            <a:noFill/>
          </a:ln>
        </p:spPr>
      </p:pic>
      <p:pic>
        <p:nvPicPr>
          <p:cNvPr id="183" name="Google Shape;183;p12"/>
          <p:cNvPicPr preferRelativeResize="0"/>
          <p:nvPr/>
        </p:nvPicPr>
        <p:blipFill rotWithShape="1">
          <a:blip r:embed="rId5">
            <a:alphaModFix/>
          </a:blip>
          <a:srcRect b="0" l="0" r="0" t="0"/>
          <a:stretch/>
        </p:blipFill>
        <p:spPr>
          <a:xfrm>
            <a:off x="7470969" y="588694"/>
            <a:ext cx="1448150" cy="93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Shell Login Node</a:t>
            </a:r>
            <a:endParaRPr/>
          </a:p>
        </p:txBody>
      </p:sp>
      <p:pic>
        <p:nvPicPr>
          <p:cNvPr id="189" name="Google Shape;189;p13"/>
          <p:cNvPicPr preferRelativeResize="0"/>
          <p:nvPr/>
        </p:nvPicPr>
        <p:blipFill rotWithShape="1">
          <a:blip r:embed="rId3">
            <a:alphaModFix/>
          </a:blip>
          <a:srcRect b="0" l="0" r="0" t="0"/>
          <a:stretch/>
        </p:blipFill>
        <p:spPr>
          <a:xfrm>
            <a:off x="911438" y="1962275"/>
            <a:ext cx="7324725" cy="2562225"/>
          </a:xfrm>
          <a:prstGeom prst="rect">
            <a:avLst/>
          </a:prstGeom>
          <a:noFill/>
          <a:ln>
            <a:noFill/>
          </a:ln>
        </p:spPr>
      </p:pic>
      <p:pic>
        <p:nvPicPr>
          <p:cNvPr id="190" name="Google Shape;190;p13"/>
          <p:cNvPicPr preferRelativeResize="0"/>
          <p:nvPr/>
        </p:nvPicPr>
        <p:blipFill rotWithShape="1">
          <a:blip r:embed="rId4">
            <a:alphaModFix/>
          </a:blip>
          <a:srcRect b="0" l="0" r="0" t="0"/>
          <a:stretch/>
        </p:blipFill>
        <p:spPr>
          <a:xfrm>
            <a:off x="7470969" y="588694"/>
            <a:ext cx="1448150" cy="93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2. Success!</a:t>
            </a:r>
            <a:endParaRPr/>
          </a:p>
        </p:txBody>
      </p:sp>
      <p:pic>
        <p:nvPicPr>
          <p:cNvPr id="196" name="Google Shape;196;p14"/>
          <p:cNvPicPr preferRelativeResize="0"/>
          <p:nvPr/>
        </p:nvPicPr>
        <p:blipFill rotWithShape="1">
          <a:blip r:embed="rId3">
            <a:alphaModFix/>
          </a:blip>
          <a:srcRect b="0" l="0" r="0" t="0"/>
          <a:stretch/>
        </p:blipFill>
        <p:spPr>
          <a:xfrm>
            <a:off x="931338" y="304800"/>
            <a:ext cx="7281320" cy="4067751"/>
          </a:xfrm>
          <a:prstGeom prst="rect">
            <a:avLst/>
          </a:prstGeom>
          <a:noFill/>
          <a:ln>
            <a:noFill/>
          </a:ln>
        </p:spPr>
      </p:pic>
      <p:pic>
        <p:nvPicPr>
          <p:cNvPr id="197" name="Google Shape;197;p14"/>
          <p:cNvPicPr preferRelativeResize="0"/>
          <p:nvPr/>
        </p:nvPicPr>
        <p:blipFill rotWithShape="1">
          <a:blip r:embed="rId4">
            <a:alphaModFix/>
          </a:blip>
          <a:srcRect b="0" l="0" r="0" t="0"/>
          <a:stretch/>
        </p:blipFill>
        <p:spPr>
          <a:xfrm>
            <a:off x="7470969" y="588694"/>
            <a:ext cx="1448150" cy="93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3. You are here</a:t>
            </a:r>
            <a:endParaRPr/>
          </a:p>
        </p:txBody>
      </p:sp>
      <p:pic>
        <p:nvPicPr>
          <p:cNvPr id="203" name="Google Shape;203;p15"/>
          <p:cNvPicPr preferRelativeResize="0"/>
          <p:nvPr/>
        </p:nvPicPr>
        <p:blipFill rotWithShape="1">
          <a:blip r:embed="rId3">
            <a:alphaModFix/>
          </a:blip>
          <a:srcRect b="0" l="0" r="0" t="0"/>
          <a:stretch/>
        </p:blipFill>
        <p:spPr>
          <a:xfrm>
            <a:off x="2050600" y="837600"/>
            <a:ext cx="5046100" cy="3468300"/>
          </a:xfrm>
          <a:prstGeom prst="rect">
            <a:avLst/>
          </a:prstGeom>
          <a:noFill/>
          <a:ln>
            <a:noFill/>
          </a:ln>
        </p:spPr>
      </p:pic>
      <p:sp>
        <p:nvSpPr>
          <p:cNvPr id="204" name="Google Shape;204;p15"/>
          <p:cNvSpPr/>
          <p:nvPr/>
        </p:nvSpPr>
        <p:spPr>
          <a:xfrm>
            <a:off x="3178150" y="1959750"/>
            <a:ext cx="1160100" cy="1224000"/>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Navigating the Shell</a:t>
            </a:r>
            <a:endParaRPr/>
          </a:p>
        </p:txBody>
      </p:sp>
      <p:sp>
        <p:nvSpPr>
          <p:cNvPr id="210" name="Google Shape;210;p1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lnSpcReduction="10000"/>
          </a:bodyPr>
          <a:lstStyle/>
          <a:p>
            <a:pPr indent="-311150" lvl="0" marL="457200" rtl="0" algn="l">
              <a:lnSpc>
                <a:spcPct val="115000"/>
              </a:lnSpc>
              <a:spcBef>
                <a:spcPts val="0"/>
              </a:spcBef>
              <a:spcAft>
                <a:spcPts val="0"/>
              </a:spcAft>
              <a:buClr>
                <a:schemeClr val="dk1"/>
              </a:buClr>
              <a:buSzPts val="1300"/>
              <a:buFont typeface="Consolas"/>
              <a:buChar char="●"/>
            </a:pPr>
            <a:r>
              <a:rPr lang="en">
                <a:solidFill>
                  <a:schemeClr val="dk1"/>
                </a:solidFill>
                <a:latin typeface="Consolas"/>
                <a:ea typeface="Consolas"/>
                <a:cs typeface="Consolas"/>
                <a:sym typeface="Consolas"/>
              </a:rPr>
              <a:t>ls</a:t>
            </a:r>
            <a:endParaRPr>
              <a:solidFill>
                <a:schemeClr val="dk1"/>
              </a:solidFill>
              <a:latin typeface="Consolas"/>
              <a:ea typeface="Consolas"/>
              <a:cs typeface="Consolas"/>
              <a:sym typeface="Consolas"/>
            </a:endParaRPr>
          </a:p>
          <a:p>
            <a:pPr indent="-311150" lvl="0" marL="457200" rtl="0" algn="l">
              <a:lnSpc>
                <a:spcPct val="115000"/>
              </a:lnSpc>
              <a:spcBef>
                <a:spcPts val="0"/>
              </a:spcBef>
              <a:spcAft>
                <a:spcPts val="0"/>
              </a:spcAft>
              <a:buClr>
                <a:schemeClr val="accent3"/>
              </a:buClr>
              <a:buSzPts val="1300"/>
              <a:buFont typeface="Consolas"/>
              <a:buChar char="●"/>
            </a:pPr>
            <a:r>
              <a:rPr lang="en">
                <a:solidFill>
                  <a:schemeClr val="accent3"/>
                </a:solidFill>
                <a:latin typeface="Consolas"/>
                <a:ea typeface="Consolas"/>
                <a:cs typeface="Consolas"/>
                <a:sym typeface="Consolas"/>
              </a:rPr>
              <a:t>pwd </a:t>
            </a:r>
            <a:endParaRPr>
              <a:solidFill>
                <a:schemeClr val="accent3"/>
              </a:solidFill>
              <a:latin typeface="Consolas"/>
              <a:ea typeface="Consolas"/>
              <a:cs typeface="Consolas"/>
              <a:sym typeface="Consolas"/>
            </a:endParaRPr>
          </a:p>
          <a:p>
            <a:pPr indent="-311150" lvl="0" marL="457200" rtl="0" algn="l">
              <a:lnSpc>
                <a:spcPct val="115000"/>
              </a:lnSpc>
              <a:spcBef>
                <a:spcPts val="0"/>
              </a:spcBef>
              <a:spcAft>
                <a:spcPts val="0"/>
              </a:spcAft>
              <a:buClr>
                <a:schemeClr val="accent5"/>
              </a:buClr>
              <a:buSzPts val="1300"/>
              <a:buFont typeface="Consolas"/>
              <a:buChar char="●"/>
            </a:pPr>
            <a:r>
              <a:rPr lang="en">
                <a:solidFill>
                  <a:schemeClr val="accent5"/>
                </a:solidFill>
                <a:latin typeface="Consolas"/>
                <a:ea typeface="Consolas"/>
                <a:cs typeface="Consolas"/>
                <a:sym typeface="Consolas"/>
              </a:rPr>
              <a:t>whoami</a:t>
            </a:r>
            <a:endParaRPr>
              <a:solidFill>
                <a:schemeClr val="accent5"/>
              </a:solidFill>
              <a:latin typeface="Consolas"/>
              <a:ea typeface="Consolas"/>
              <a:cs typeface="Consolas"/>
              <a:sym typeface="Consolas"/>
            </a:endParaRPr>
          </a:p>
          <a:p>
            <a:pPr indent="-311150" lvl="0" marL="457200" rtl="0" algn="l">
              <a:lnSpc>
                <a:spcPct val="115000"/>
              </a:lnSpc>
              <a:spcBef>
                <a:spcPts val="0"/>
              </a:spcBef>
              <a:spcAft>
                <a:spcPts val="0"/>
              </a:spcAft>
              <a:buClr>
                <a:schemeClr val="accent2"/>
              </a:buClr>
              <a:buSzPts val="1300"/>
              <a:buFont typeface="Consolas"/>
              <a:buChar char="●"/>
            </a:pPr>
            <a:r>
              <a:rPr lang="en">
                <a:solidFill>
                  <a:schemeClr val="accent2"/>
                </a:solidFill>
                <a:latin typeface="Consolas"/>
                <a:ea typeface="Consolas"/>
                <a:cs typeface="Consolas"/>
                <a:sym typeface="Consolas"/>
              </a:rPr>
              <a:t>cd &lt;destination&gt;</a:t>
            </a:r>
            <a:endParaRPr sz="1400">
              <a:solidFill>
                <a:schemeClr val="accent2"/>
              </a:solidFill>
            </a:endParaRPr>
          </a:p>
          <a:p>
            <a:pPr indent="-311150" lvl="1" marL="914400" rtl="0" algn="l">
              <a:lnSpc>
                <a:spcPct val="115000"/>
              </a:lnSpc>
              <a:spcBef>
                <a:spcPts val="0"/>
              </a:spcBef>
              <a:spcAft>
                <a:spcPts val="0"/>
              </a:spcAft>
              <a:buClr>
                <a:schemeClr val="accent2"/>
              </a:buClr>
              <a:buSzPts val="1300"/>
              <a:buFont typeface="Consolas"/>
              <a:buChar char="○"/>
            </a:pPr>
            <a:r>
              <a:rPr lang="en" sz="1300">
                <a:solidFill>
                  <a:schemeClr val="accent2"/>
                </a:solidFill>
                <a:latin typeface="Consolas"/>
                <a:ea typeface="Consolas"/>
                <a:cs typeface="Consolas"/>
                <a:sym typeface="Consolas"/>
              </a:rPr>
              <a:t>cd ..</a:t>
            </a:r>
            <a:endParaRPr sz="1300">
              <a:solidFill>
                <a:schemeClr val="accent2"/>
              </a:solidFill>
              <a:latin typeface="Consolas"/>
              <a:ea typeface="Consolas"/>
              <a:cs typeface="Consolas"/>
              <a:sym typeface="Consolas"/>
            </a:endParaRPr>
          </a:p>
          <a:p>
            <a:pPr indent="-311150" lvl="1" marL="914400" rtl="0" algn="l">
              <a:lnSpc>
                <a:spcPct val="115000"/>
              </a:lnSpc>
              <a:spcBef>
                <a:spcPts val="0"/>
              </a:spcBef>
              <a:spcAft>
                <a:spcPts val="0"/>
              </a:spcAft>
              <a:buClr>
                <a:schemeClr val="accent2"/>
              </a:buClr>
              <a:buSzPts val="1300"/>
              <a:buFont typeface="Consolas"/>
              <a:buChar char="○"/>
            </a:pPr>
            <a:r>
              <a:rPr lang="en" sz="1300">
                <a:solidFill>
                  <a:schemeClr val="accent2"/>
                </a:solidFill>
                <a:latin typeface="Consolas"/>
                <a:ea typeface="Consolas"/>
                <a:cs typeface="Consolas"/>
                <a:sym typeface="Consolas"/>
              </a:rPr>
              <a:t>cd /home/data/NDClab</a:t>
            </a:r>
            <a:endParaRPr sz="1300">
              <a:solidFill>
                <a:schemeClr val="accent2"/>
              </a:solidFill>
              <a:latin typeface="Consolas"/>
              <a:ea typeface="Consolas"/>
              <a:cs typeface="Consolas"/>
              <a:sym typeface="Consolas"/>
            </a:endParaRPr>
          </a:p>
          <a:p>
            <a:pPr indent="0" lvl="0" marL="0" rtl="0" algn="l">
              <a:lnSpc>
                <a:spcPct val="115000"/>
              </a:lnSpc>
              <a:spcBef>
                <a:spcPts val="1200"/>
              </a:spcBef>
              <a:spcAft>
                <a:spcPts val="0"/>
              </a:spcAft>
              <a:buSzPts val="1300"/>
              <a:buNone/>
            </a:pPr>
            <a:r>
              <a:t/>
            </a:r>
            <a:endParaRPr sz="1200">
              <a:latin typeface="Consolas"/>
              <a:ea typeface="Consolas"/>
              <a:cs typeface="Consolas"/>
              <a:sym typeface="Consolas"/>
            </a:endParaRPr>
          </a:p>
          <a:p>
            <a:pPr indent="0" lvl="0" marL="914400" rtl="0" algn="l">
              <a:lnSpc>
                <a:spcPct val="115000"/>
              </a:lnSpc>
              <a:spcBef>
                <a:spcPts val="1200"/>
              </a:spcBef>
              <a:spcAft>
                <a:spcPts val="1200"/>
              </a:spcAft>
              <a:buSzPts val="1300"/>
              <a:buNone/>
            </a:pPr>
            <a:r>
              <a:t/>
            </a:r>
            <a:endParaRPr/>
          </a:p>
        </p:txBody>
      </p:sp>
      <p:sp>
        <p:nvSpPr>
          <p:cNvPr id="211" name="Google Shape;211;p1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chemeClr val="dk1"/>
              </a:buClr>
              <a:buSzPts val="1300"/>
              <a:buFont typeface="Consolas"/>
              <a:buChar char="●"/>
            </a:pPr>
            <a:r>
              <a:rPr lang="en">
                <a:solidFill>
                  <a:schemeClr val="dk1"/>
                </a:solidFill>
                <a:latin typeface="Consolas"/>
                <a:ea typeface="Consolas"/>
                <a:cs typeface="Consolas"/>
                <a:sym typeface="Consolas"/>
              </a:rPr>
              <a:t>getfacl &lt;destination&gt;</a:t>
            </a:r>
            <a:endParaRPr>
              <a:solidFill>
                <a:schemeClr val="dk1"/>
              </a:solidFill>
              <a:latin typeface="Consolas"/>
              <a:ea typeface="Consolas"/>
              <a:cs typeface="Consolas"/>
              <a:sym typeface="Consolas"/>
            </a:endParaRPr>
          </a:p>
          <a:p>
            <a:pPr indent="-311150" lvl="0" marL="457200" rtl="0" algn="l">
              <a:lnSpc>
                <a:spcPct val="115000"/>
              </a:lnSpc>
              <a:spcBef>
                <a:spcPts val="0"/>
              </a:spcBef>
              <a:spcAft>
                <a:spcPts val="0"/>
              </a:spcAft>
              <a:buClr>
                <a:schemeClr val="accent3"/>
              </a:buClr>
              <a:buSzPts val="1300"/>
              <a:buFont typeface="Consolas"/>
              <a:buChar char="●"/>
            </a:pPr>
            <a:r>
              <a:rPr lang="en">
                <a:solidFill>
                  <a:schemeClr val="accent3"/>
                </a:solidFill>
                <a:latin typeface="Consolas"/>
                <a:ea typeface="Consolas"/>
                <a:cs typeface="Consolas"/>
                <a:sym typeface="Consolas"/>
              </a:rPr>
              <a:t>cat &lt;destination/file&gt;</a:t>
            </a:r>
            <a:endParaRPr>
              <a:solidFill>
                <a:schemeClr val="accent3"/>
              </a:solidFill>
              <a:latin typeface="Consolas"/>
              <a:ea typeface="Consolas"/>
              <a:cs typeface="Consolas"/>
              <a:sym typeface="Consolas"/>
            </a:endParaRPr>
          </a:p>
          <a:p>
            <a:pPr indent="-311150" lvl="0" marL="457200" rtl="0" algn="l">
              <a:lnSpc>
                <a:spcPct val="115000"/>
              </a:lnSpc>
              <a:spcBef>
                <a:spcPts val="0"/>
              </a:spcBef>
              <a:spcAft>
                <a:spcPts val="0"/>
              </a:spcAft>
              <a:buClr>
                <a:schemeClr val="accent5"/>
              </a:buClr>
              <a:buSzPts val="1300"/>
              <a:buFont typeface="Consolas"/>
              <a:buChar char="●"/>
            </a:pPr>
            <a:r>
              <a:rPr lang="en">
                <a:solidFill>
                  <a:schemeClr val="accent5"/>
                </a:solidFill>
                <a:latin typeface="Consolas"/>
                <a:ea typeface="Consolas"/>
                <a:cs typeface="Consolas"/>
                <a:sym typeface="Consolas"/>
              </a:rPr>
              <a:t>nano &lt;destination/file&gt;</a:t>
            </a:r>
            <a:endParaRPr>
              <a:solidFill>
                <a:schemeClr val="accent5"/>
              </a:solidFill>
              <a:latin typeface="Consolas"/>
              <a:ea typeface="Consolas"/>
              <a:cs typeface="Consolas"/>
              <a:sym typeface="Consolas"/>
            </a:endParaRPr>
          </a:p>
          <a:p>
            <a:pPr indent="-311150" lvl="0" marL="457200" rtl="0" algn="l">
              <a:lnSpc>
                <a:spcPct val="115000"/>
              </a:lnSpc>
              <a:spcBef>
                <a:spcPts val="0"/>
              </a:spcBef>
              <a:spcAft>
                <a:spcPts val="0"/>
              </a:spcAft>
              <a:buClr>
                <a:schemeClr val="accent2"/>
              </a:buClr>
              <a:buSzPts val="1300"/>
              <a:buFont typeface="Consolas"/>
              <a:buChar char="●"/>
            </a:pPr>
            <a:r>
              <a:rPr lang="en">
                <a:solidFill>
                  <a:schemeClr val="accent2"/>
                </a:solidFill>
                <a:latin typeface="Consolas"/>
                <a:ea typeface="Consolas"/>
                <a:cs typeface="Consolas"/>
                <a:sym typeface="Consolas"/>
              </a:rPr>
              <a:t>mv &lt;file&gt; &lt;destination&gt;</a:t>
            </a:r>
            <a:endParaRPr>
              <a:solidFill>
                <a:schemeClr val="accent2"/>
              </a:solidFill>
              <a:latin typeface="Consolas"/>
              <a:ea typeface="Consolas"/>
              <a:cs typeface="Consolas"/>
              <a:sym typeface="Consolas"/>
            </a:endParaRPr>
          </a:p>
        </p:txBody>
      </p:sp>
      <p:pic>
        <p:nvPicPr>
          <p:cNvPr id="212" name="Google Shape;212;p16"/>
          <p:cNvPicPr preferRelativeResize="0"/>
          <p:nvPr/>
        </p:nvPicPr>
        <p:blipFill rotWithShape="1">
          <a:blip r:embed="rId3">
            <a:alphaModFix/>
          </a:blip>
          <a:srcRect b="0" l="0" r="0" t="0"/>
          <a:stretch/>
        </p:blipFill>
        <p:spPr>
          <a:xfrm>
            <a:off x="7470969" y="588694"/>
            <a:ext cx="1448150" cy="939500"/>
          </a:xfrm>
          <a:prstGeom prst="rect">
            <a:avLst/>
          </a:prstGeom>
          <a:noFill/>
          <a:ln>
            <a:noFill/>
          </a:ln>
        </p:spPr>
      </p:pic>
      <p:sp>
        <p:nvSpPr>
          <p:cNvPr id="213" name="Google Shape;213;p16"/>
          <p:cNvSpPr txBox="1"/>
          <p:nvPr/>
        </p:nvSpPr>
        <p:spPr>
          <a:xfrm>
            <a:off x="787275" y="4343100"/>
            <a:ext cx="704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Lato"/>
                <a:ea typeface="Lato"/>
                <a:cs typeface="Lato"/>
                <a:sym typeface="Lato"/>
                <a:hlinkClick r:id="rId4"/>
              </a:rPr>
              <a:t>https://www.geeksforgeeks.org/basic-shell-commands-in-linux/</a:t>
            </a:r>
            <a:r>
              <a:rPr b="0" i="0" lang="en" sz="1400" u="none" cap="none" strike="noStrike">
                <a:solidFill>
                  <a:srgbClr val="000000"/>
                </a:solidFill>
                <a:latin typeface="Lato"/>
                <a:ea typeface="Lato"/>
                <a:cs typeface="Lato"/>
                <a:sym typeface="Lato"/>
              </a:rPr>
              <a:t>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GUI Login Node</a:t>
            </a:r>
            <a:endParaRPr/>
          </a:p>
        </p:txBody>
      </p:sp>
      <p:pic>
        <p:nvPicPr>
          <p:cNvPr id="219" name="Google Shape;219;p17"/>
          <p:cNvPicPr preferRelativeResize="0"/>
          <p:nvPr/>
        </p:nvPicPr>
        <p:blipFill rotWithShape="1">
          <a:blip r:embed="rId3">
            <a:alphaModFix/>
          </a:blip>
          <a:srcRect b="0" l="0" r="0" t="0"/>
          <a:stretch/>
        </p:blipFill>
        <p:spPr>
          <a:xfrm>
            <a:off x="7470969" y="588694"/>
            <a:ext cx="1448150" cy="939500"/>
          </a:xfrm>
          <a:prstGeom prst="rect">
            <a:avLst/>
          </a:prstGeom>
          <a:noFill/>
          <a:ln>
            <a:noFill/>
          </a:ln>
        </p:spPr>
      </p:pic>
      <p:pic>
        <p:nvPicPr>
          <p:cNvPr id="220" name="Google Shape;220;p17"/>
          <p:cNvPicPr preferRelativeResize="0"/>
          <p:nvPr/>
        </p:nvPicPr>
        <p:blipFill rotWithShape="1">
          <a:blip r:embed="rId4">
            <a:alphaModFix/>
          </a:blip>
          <a:srcRect b="0" l="0" r="0" t="0"/>
          <a:stretch/>
        </p:blipFill>
        <p:spPr>
          <a:xfrm>
            <a:off x="1107175" y="1759850"/>
            <a:ext cx="7077939" cy="3383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4. File structure</a:t>
            </a:r>
            <a:endParaRPr/>
          </a:p>
        </p:txBody>
      </p:sp>
      <p:pic>
        <p:nvPicPr>
          <p:cNvPr id="226" name="Google Shape;226;p18"/>
          <p:cNvPicPr preferRelativeResize="0"/>
          <p:nvPr/>
        </p:nvPicPr>
        <p:blipFill rotWithShape="1">
          <a:blip r:embed="rId3">
            <a:alphaModFix/>
          </a:blip>
          <a:srcRect b="0" l="0" r="0" t="0"/>
          <a:stretch/>
        </p:blipFill>
        <p:spPr>
          <a:xfrm>
            <a:off x="542014" y="618075"/>
            <a:ext cx="8063277" cy="3590249"/>
          </a:xfrm>
          <a:prstGeom prst="rect">
            <a:avLst/>
          </a:prstGeom>
          <a:noFill/>
          <a:ln>
            <a:noFill/>
          </a:ln>
        </p:spPr>
      </p:pic>
      <p:pic>
        <p:nvPicPr>
          <p:cNvPr id="227" name="Google Shape;227;p18"/>
          <p:cNvPicPr preferRelativeResize="0"/>
          <p:nvPr/>
        </p:nvPicPr>
        <p:blipFill rotWithShape="1">
          <a:blip r:embed="rId4">
            <a:alphaModFix/>
          </a:blip>
          <a:srcRect b="0" l="0" r="0" t="0"/>
          <a:stretch/>
        </p:blipFill>
        <p:spPr>
          <a:xfrm>
            <a:off x="7470969" y="588694"/>
            <a:ext cx="1448150" cy="939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Structure</a:t>
            </a:r>
            <a:endParaRPr/>
          </a:p>
        </p:txBody>
      </p:sp>
      <p:grpSp>
        <p:nvGrpSpPr>
          <p:cNvPr id="233" name="Google Shape;233;p19"/>
          <p:cNvGrpSpPr/>
          <p:nvPr/>
        </p:nvGrpSpPr>
        <p:grpSpPr>
          <a:xfrm>
            <a:off x="2510091" y="2168532"/>
            <a:ext cx="4127112" cy="2548134"/>
            <a:chOff x="2087294" y="2081575"/>
            <a:chExt cx="4969431" cy="3061925"/>
          </a:xfrm>
        </p:grpSpPr>
        <p:pic>
          <p:nvPicPr>
            <p:cNvPr id="234" name="Google Shape;234;p19"/>
            <p:cNvPicPr preferRelativeResize="0"/>
            <p:nvPr/>
          </p:nvPicPr>
          <p:blipFill rotWithShape="1">
            <a:blip r:embed="rId3">
              <a:alphaModFix/>
            </a:blip>
            <a:srcRect b="0" l="0" r="0" t="0"/>
            <a:stretch/>
          </p:blipFill>
          <p:spPr>
            <a:xfrm>
              <a:off x="2087294" y="2081575"/>
              <a:ext cx="4969426" cy="3061925"/>
            </a:xfrm>
            <a:prstGeom prst="rect">
              <a:avLst/>
            </a:prstGeom>
            <a:noFill/>
            <a:ln>
              <a:noFill/>
            </a:ln>
          </p:spPr>
        </p:pic>
        <p:pic>
          <p:nvPicPr>
            <p:cNvPr id="235" name="Google Shape;235;p19"/>
            <p:cNvPicPr preferRelativeResize="0"/>
            <p:nvPr/>
          </p:nvPicPr>
          <p:blipFill rotWithShape="1">
            <a:blip r:embed="rId4">
              <a:alphaModFix/>
            </a:blip>
            <a:srcRect b="0" l="0" r="0" t="0"/>
            <a:stretch/>
          </p:blipFill>
          <p:spPr>
            <a:xfrm>
              <a:off x="6417225" y="2411750"/>
              <a:ext cx="580025" cy="320000"/>
            </a:xfrm>
            <a:prstGeom prst="rect">
              <a:avLst/>
            </a:prstGeom>
            <a:noFill/>
            <a:ln>
              <a:noFill/>
            </a:ln>
          </p:spPr>
        </p:pic>
        <p:pic>
          <p:nvPicPr>
            <p:cNvPr id="236" name="Google Shape;236;p19"/>
            <p:cNvPicPr preferRelativeResize="0"/>
            <p:nvPr/>
          </p:nvPicPr>
          <p:blipFill rotWithShape="1">
            <a:blip r:embed="rId4">
              <a:alphaModFix/>
            </a:blip>
            <a:srcRect b="0" l="0" r="0" t="0"/>
            <a:stretch/>
          </p:blipFill>
          <p:spPr>
            <a:xfrm>
              <a:off x="6417225" y="3253275"/>
              <a:ext cx="580025" cy="320000"/>
            </a:xfrm>
            <a:prstGeom prst="rect">
              <a:avLst/>
            </a:prstGeom>
            <a:noFill/>
            <a:ln>
              <a:noFill/>
            </a:ln>
          </p:spPr>
        </p:pic>
        <p:pic>
          <p:nvPicPr>
            <p:cNvPr id="237" name="Google Shape;237;p19"/>
            <p:cNvPicPr preferRelativeResize="0"/>
            <p:nvPr/>
          </p:nvPicPr>
          <p:blipFill rotWithShape="1">
            <a:blip r:embed="rId4">
              <a:alphaModFix/>
            </a:blip>
            <a:srcRect b="0" l="0" r="0" t="0"/>
            <a:stretch/>
          </p:blipFill>
          <p:spPr>
            <a:xfrm>
              <a:off x="6476700" y="4094800"/>
              <a:ext cx="580025" cy="320000"/>
            </a:xfrm>
            <a:prstGeom prst="rect">
              <a:avLst/>
            </a:prstGeom>
            <a:noFill/>
            <a:ln>
              <a:noFill/>
            </a:ln>
          </p:spPr>
        </p:pic>
      </p:grpSp>
      <p:sp>
        <p:nvSpPr>
          <p:cNvPr id="238" name="Google Shape;238;p19"/>
          <p:cNvSpPr/>
          <p:nvPr/>
        </p:nvSpPr>
        <p:spPr>
          <a:xfrm>
            <a:off x="3740700" y="2662675"/>
            <a:ext cx="1428900" cy="87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Content</a:t>
            </a:r>
            <a:endParaRPr/>
          </a:p>
        </p:txBody>
      </p:sp>
      <p:sp>
        <p:nvSpPr>
          <p:cNvPr id="94" name="Google Shape;94;p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 sz="2000"/>
              <a:t>HPC, NDC, &amp; YOU</a:t>
            </a:r>
            <a:endParaRPr sz="2000"/>
          </a:p>
          <a:p>
            <a:pPr indent="-355600" lvl="0" marL="457200" rtl="0" algn="l">
              <a:lnSpc>
                <a:spcPct val="115000"/>
              </a:lnSpc>
              <a:spcBef>
                <a:spcPts val="0"/>
              </a:spcBef>
              <a:spcAft>
                <a:spcPts val="0"/>
              </a:spcAft>
              <a:buSzPts val="2000"/>
              <a:buAutoNum type="arabicPeriod"/>
            </a:pPr>
            <a:r>
              <a:rPr lang="en" sz="2000"/>
              <a:t>Getting Started</a:t>
            </a:r>
            <a:endParaRPr sz="2000"/>
          </a:p>
          <a:p>
            <a:pPr indent="-355600" lvl="0" marL="457200" rtl="0" algn="l">
              <a:lnSpc>
                <a:spcPct val="115000"/>
              </a:lnSpc>
              <a:spcBef>
                <a:spcPts val="0"/>
              </a:spcBef>
              <a:spcAft>
                <a:spcPts val="0"/>
              </a:spcAft>
              <a:buSzPts val="2000"/>
              <a:buAutoNum type="arabicPeriod"/>
            </a:pPr>
            <a:r>
              <a:rPr lang="en" sz="2000"/>
              <a:t>Structure</a:t>
            </a:r>
            <a:endParaRPr sz="2000"/>
          </a:p>
          <a:p>
            <a:pPr indent="-355600" lvl="0" marL="457200" rtl="0" algn="l">
              <a:lnSpc>
                <a:spcPct val="115000"/>
              </a:lnSpc>
              <a:spcBef>
                <a:spcPts val="0"/>
              </a:spcBef>
              <a:spcAft>
                <a:spcPts val="0"/>
              </a:spcAft>
              <a:buSzPts val="2000"/>
              <a:buAutoNum type="arabicPeriod"/>
            </a:pPr>
            <a:r>
              <a:rPr lang="en" sz="2000"/>
              <a:t>Proper Usage </a:t>
            </a:r>
            <a:endParaRPr sz="2000"/>
          </a:p>
          <a:p>
            <a:pPr indent="-355600" lvl="0" marL="457200" rtl="0" algn="l">
              <a:lnSpc>
                <a:spcPct val="115000"/>
              </a:lnSpc>
              <a:spcBef>
                <a:spcPts val="0"/>
              </a:spcBef>
              <a:spcAft>
                <a:spcPts val="0"/>
              </a:spcAft>
              <a:buSzPts val="2000"/>
              <a:buAutoNum type="arabicPeriod"/>
            </a:pPr>
            <a:r>
              <a:rPr lang="en" sz="2000"/>
              <a:t>FAQ</a:t>
            </a:r>
            <a:endParaRPr sz="2000"/>
          </a:p>
        </p:txBody>
      </p:sp>
      <p:pic>
        <p:nvPicPr>
          <p:cNvPr id="95" name="Google Shape;95;p2"/>
          <p:cNvPicPr preferRelativeResize="0"/>
          <p:nvPr/>
        </p:nvPicPr>
        <p:blipFill rotWithShape="1">
          <a:blip r:embed="rId3">
            <a:alphaModFix/>
          </a:blip>
          <a:srcRect b="0" l="0" r="0" t="0"/>
          <a:stretch/>
        </p:blipFill>
        <p:spPr>
          <a:xfrm>
            <a:off x="7470969" y="588694"/>
            <a:ext cx="1448150" cy="939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Example Project</a:t>
            </a:r>
            <a:endParaRPr/>
          </a:p>
        </p:txBody>
      </p:sp>
      <p:pic>
        <p:nvPicPr>
          <p:cNvPr id="244" name="Google Shape;244;p20"/>
          <p:cNvPicPr preferRelativeResize="0"/>
          <p:nvPr/>
        </p:nvPicPr>
        <p:blipFill rotWithShape="1">
          <a:blip r:embed="rId3">
            <a:alphaModFix/>
          </a:blip>
          <a:srcRect b="0" l="0" r="0" t="0"/>
          <a:stretch/>
        </p:blipFill>
        <p:spPr>
          <a:xfrm>
            <a:off x="308675" y="2571750"/>
            <a:ext cx="2529949" cy="1684725"/>
          </a:xfrm>
          <a:prstGeom prst="rect">
            <a:avLst/>
          </a:prstGeom>
          <a:noFill/>
          <a:ln>
            <a:noFill/>
          </a:ln>
        </p:spPr>
      </p:pic>
      <p:sp>
        <p:nvSpPr>
          <p:cNvPr id="245" name="Google Shape;245;p20"/>
          <p:cNvSpPr/>
          <p:nvPr/>
        </p:nvSpPr>
        <p:spPr>
          <a:xfrm>
            <a:off x="2962950" y="3027100"/>
            <a:ext cx="870600" cy="53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0"/>
          <p:cNvSpPr/>
          <p:nvPr/>
        </p:nvSpPr>
        <p:spPr>
          <a:xfrm>
            <a:off x="3905029" y="1916950"/>
            <a:ext cx="1608300" cy="2755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a:t>
            </a:r>
            <a:endParaRPr b="1" i="0" sz="1400" u="none" cap="none" strike="noStrike">
              <a:solidFill>
                <a:srgbClr val="000000"/>
              </a:solidFill>
              <a:latin typeface="Arial"/>
              <a:ea typeface="Arial"/>
              <a:cs typeface="Arial"/>
              <a:sym typeface="Arial"/>
            </a:endParaRPr>
          </a:p>
        </p:txBody>
      </p:sp>
      <p:sp>
        <p:nvSpPr>
          <p:cNvPr id="247" name="Google Shape;247;p20"/>
          <p:cNvSpPr/>
          <p:nvPr/>
        </p:nvSpPr>
        <p:spPr>
          <a:xfrm>
            <a:off x="5647329" y="1916950"/>
            <a:ext cx="1608300" cy="2755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scripts</a:t>
            </a:r>
            <a:endParaRPr b="1" i="0" sz="1400" u="none" cap="none" strike="noStrike">
              <a:solidFill>
                <a:srgbClr val="000000"/>
              </a:solidFill>
              <a:latin typeface="Arial"/>
              <a:ea typeface="Arial"/>
              <a:cs typeface="Arial"/>
              <a:sym typeface="Arial"/>
            </a:endParaRPr>
          </a:p>
        </p:txBody>
      </p:sp>
      <p:sp>
        <p:nvSpPr>
          <p:cNvPr id="248" name="Google Shape;248;p20"/>
          <p:cNvSpPr/>
          <p:nvPr/>
        </p:nvSpPr>
        <p:spPr>
          <a:xfrm>
            <a:off x="7389629" y="1916950"/>
            <a:ext cx="1608300" cy="27555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analyses</a:t>
            </a:r>
            <a:endParaRPr b="1" i="0" sz="1400" u="none" cap="none" strike="noStrike">
              <a:solidFill>
                <a:srgbClr val="000000"/>
              </a:solidFill>
              <a:latin typeface="Arial"/>
              <a:ea typeface="Arial"/>
              <a:cs typeface="Arial"/>
              <a:sym typeface="Arial"/>
            </a:endParaRPr>
          </a:p>
        </p:txBody>
      </p:sp>
      <p:sp>
        <p:nvSpPr>
          <p:cNvPr id="249" name="Google Shape;249;p20"/>
          <p:cNvSpPr/>
          <p:nvPr/>
        </p:nvSpPr>
        <p:spPr>
          <a:xfrm>
            <a:off x="4068886" y="2571750"/>
            <a:ext cx="1343100" cy="1974000"/>
          </a:xfrm>
          <a:prstGeom prst="snip1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coffee-cog</a:t>
            </a:r>
            <a:endParaRPr b="1" i="0" sz="1400" u="none" cap="none" strike="noStrike">
              <a:solidFill>
                <a:srgbClr val="000000"/>
              </a:solidFill>
              <a:latin typeface="Arial"/>
              <a:ea typeface="Arial"/>
              <a:cs typeface="Arial"/>
              <a:sym typeface="Arial"/>
            </a:endParaRPr>
          </a:p>
        </p:txBody>
      </p:sp>
      <p:sp>
        <p:nvSpPr>
          <p:cNvPr id="250" name="Google Shape;250;p20"/>
          <p:cNvSpPr/>
          <p:nvPr/>
        </p:nvSpPr>
        <p:spPr>
          <a:xfrm>
            <a:off x="5779936" y="2571750"/>
            <a:ext cx="1343100" cy="1974000"/>
          </a:xfrm>
          <a:prstGeom prst="snip1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coffee-cog</a:t>
            </a:r>
            <a:endParaRPr b="1" i="0" sz="1400" u="none" cap="none" strike="noStrike">
              <a:solidFill>
                <a:srgbClr val="000000"/>
              </a:solidFill>
              <a:latin typeface="Arial"/>
              <a:ea typeface="Arial"/>
              <a:cs typeface="Arial"/>
              <a:sym typeface="Arial"/>
            </a:endParaRPr>
          </a:p>
        </p:txBody>
      </p:sp>
      <p:sp>
        <p:nvSpPr>
          <p:cNvPr id="251" name="Google Shape;251;p20"/>
          <p:cNvSpPr/>
          <p:nvPr/>
        </p:nvSpPr>
        <p:spPr>
          <a:xfrm>
            <a:off x="7490986" y="2571750"/>
            <a:ext cx="1343100" cy="1974000"/>
          </a:xfrm>
          <a:prstGeom prst="snip1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coffee-cog</a:t>
            </a:r>
            <a:endParaRPr b="1" i="0" sz="1400" u="none" cap="none" strike="noStrike">
              <a:solidFill>
                <a:srgbClr val="000000"/>
              </a:solidFill>
              <a:latin typeface="Arial"/>
              <a:ea typeface="Arial"/>
              <a:cs typeface="Arial"/>
              <a:sym typeface="Arial"/>
            </a:endParaRPr>
          </a:p>
        </p:txBody>
      </p:sp>
      <p:pic>
        <p:nvPicPr>
          <p:cNvPr id="252" name="Google Shape;252;p20"/>
          <p:cNvPicPr preferRelativeResize="0"/>
          <p:nvPr/>
        </p:nvPicPr>
        <p:blipFill rotWithShape="1">
          <a:blip r:embed="rId4">
            <a:alphaModFix/>
          </a:blip>
          <a:srcRect b="0" l="0" r="0" t="0"/>
          <a:stretch/>
        </p:blipFill>
        <p:spPr>
          <a:xfrm>
            <a:off x="824425" y="2664888"/>
            <a:ext cx="1498450" cy="1498450"/>
          </a:xfrm>
          <a:prstGeom prst="rect">
            <a:avLst/>
          </a:prstGeom>
          <a:noFill/>
          <a:ln>
            <a:noFill/>
          </a:ln>
        </p:spPr>
      </p:pic>
      <p:grpSp>
        <p:nvGrpSpPr>
          <p:cNvPr id="253" name="Google Shape;253;p20"/>
          <p:cNvGrpSpPr/>
          <p:nvPr/>
        </p:nvGrpSpPr>
        <p:grpSpPr>
          <a:xfrm>
            <a:off x="4209661" y="3461085"/>
            <a:ext cx="1046387" cy="535237"/>
            <a:chOff x="461075" y="2724150"/>
            <a:chExt cx="2529949" cy="1684725"/>
          </a:xfrm>
        </p:grpSpPr>
        <p:pic>
          <p:nvPicPr>
            <p:cNvPr id="254" name="Google Shape;254;p20"/>
            <p:cNvPicPr preferRelativeResize="0"/>
            <p:nvPr/>
          </p:nvPicPr>
          <p:blipFill rotWithShape="1">
            <a:blip r:embed="rId3">
              <a:alphaModFix/>
            </a:blip>
            <a:srcRect b="0" l="0" r="0" t="0"/>
            <a:stretch/>
          </p:blipFill>
          <p:spPr>
            <a:xfrm>
              <a:off x="461075" y="2724150"/>
              <a:ext cx="2529949" cy="1684725"/>
            </a:xfrm>
            <a:prstGeom prst="rect">
              <a:avLst/>
            </a:prstGeom>
            <a:noFill/>
            <a:ln>
              <a:noFill/>
            </a:ln>
          </p:spPr>
        </p:pic>
        <p:pic>
          <p:nvPicPr>
            <p:cNvPr id="255" name="Google Shape;255;p20"/>
            <p:cNvPicPr preferRelativeResize="0"/>
            <p:nvPr/>
          </p:nvPicPr>
          <p:blipFill rotWithShape="1">
            <a:blip r:embed="rId4">
              <a:alphaModFix/>
            </a:blip>
            <a:srcRect b="0" l="0" r="0" t="0"/>
            <a:stretch/>
          </p:blipFill>
          <p:spPr>
            <a:xfrm>
              <a:off x="976825" y="2817288"/>
              <a:ext cx="1498450" cy="1498450"/>
            </a:xfrm>
            <a:prstGeom prst="rect">
              <a:avLst/>
            </a:prstGeom>
            <a:noFill/>
            <a:ln>
              <a:noFill/>
            </a:ln>
          </p:spPr>
        </p:pic>
      </p:grpSp>
      <p:grpSp>
        <p:nvGrpSpPr>
          <p:cNvPr id="256" name="Google Shape;256;p20"/>
          <p:cNvGrpSpPr/>
          <p:nvPr/>
        </p:nvGrpSpPr>
        <p:grpSpPr>
          <a:xfrm>
            <a:off x="5928286" y="3461085"/>
            <a:ext cx="1046387" cy="535237"/>
            <a:chOff x="461075" y="2724150"/>
            <a:chExt cx="2529949" cy="1684725"/>
          </a:xfrm>
        </p:grpSpPr>
        <p:pic>
          <p:nvPicPr>
            <p:cNvPr id="257" name="Google Shape;257;p20"/>
            <p:cNvPicPr preferRelativeResize="0"/>
            <p:nvPr/>
          </p:nvPicPr>
          <p:blipFill rotWithShape="1">
            <a:blip r:embed="rId3">
              <a:alphaModFix/>
            </a:blip>
            <a:srcRect b="0" l="0" r="0" t="0"/>
            <a:stretch/>
          </p:blipFill>
          <p:spPr>
            <a:xfrm>
              <a:off x="461075" y="2724150"/>
              <a:ext cx="2529949" cy="1684725"/>
            </a:xfrm>
            <a:prstGeom prst="rect">
              <a:avLst/>
            </a:prstGeom>
            <a:noFill/>
            <a:ln>
              <a:noFill/>
            </a:ln>
          </p:spPr>
        </p:pic>
        <p:pic>
          <p:nvPicPr>
            <p:cNvPr id="258" name="Google Shape;258;p20"/>
            <p:cNvPicPr preferRelativeResize="0"/>
            <p:nvPr/>
          </p:nvPicPr>
          <p:blipFill rotWithShape="1">
            <a:blip r:embed="rId4">
              <a:alphaModFix/>
            </a:blip>
            <a:srcRect b="0" l="0" r="0" t="0"/>
            <a:stretch/>
          </p:blipFill>
          <p:spPr>
            <a:xfrm>
              <a:off x="976825" y="2817288"/>
              <a:ext cx="1498450" cy="1498450"/>
            </a:xfrm>
            <a:prstGeom prst="rect">
              <a:avLst/>
            </a:prstGeom>
            <a:noFill/>
            <a:ln>
              <a:noFill/>
            </a:ln>
          </p:spPr>
        </p:pic>
      </p:grpSp>
      <p:grpSp>
        <p:nvGrpSpPr>
          <p:cNvPr id="259" name="Google Shape;259;p20"/>
          <p:cNvGrpSpPr/>
          <p:nvPr/>
        </p:nvGrpSpPr>
        <p:grpSpPr>
          <a:xfrm>
            <a:off x="7646911" y="3461085"/>
            <a:ext cx="1046387" cy="535237"/>
            <a:chOff x="461075" y="2724150"/>
            <a:chExt cx="2529949" cy="1684725"/>
          </a:xfrm>
        </p:grpSpPr>
        <p:pic>
          <p:nvPicPr>
            <p:cNvPr id="260" name="Google Shape;260;p20"/>
            <p:cNvPicPr preferRelativeResize="0"/>
            <p:nvPr/>
          </p:nvPicPr>
          <p:blipFill rotWithShape="1">
            <a:blip r:embed="rId3">
              <a:alphaModFix/>
            </a:blip>
            <a:srcRect b="0" l="0" r="0" t="0"/>
            <a:stretch/>
          </p:blipFill>
          <p:spPr>
            <a:xfrm>
              <a:off x="461075" y="2724150"/>
              <a:ext cx="2529949" cy="1684725"/>
            </a:xfrm>
            <a:prstGeom prst="rect">
              <a:avLst/>
            </a:prstGeom>
            <a:noFill/>
            <a:ln>
              <a:noFill/>
            </a:ln>
          </p:spPr>
        </p:pic>
        <p:pic>
          <p:nvPicPr>
            <p:cNvPr id="261" name="Google Shape;261;p20"/>
            <p:cNvPicPr preferRelativeResize="0"/>
            <p:nvPr/>
          </p:nvPicPr>
          <p:blipFill rotWithShape="1">
            <a:blip r:embed="rId4">
              <a:alphaModFix/>
            </a:blip>
            <a:srcRect b="0" l="0" r="0" t="0"/>
            <a:stretch/>
          </p:blipFill>
          <p:spPr>
            <a:xfrm>
              <a:off x="976825" y="2817288"/>
              <a:ext cx="1498450" cy="14984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1"/>
          <p:cNvPicPr preferRelativeResize="0"/>
          <p:nvPr/>
        </p:nvPicPr>
        <p:blipFill rotWithShape="1">
          <a:blip r:embed="rId3">
            <a:alphaModFix/>
          </a:blip>
          <a:srcRect b="0" l="0" r="0" t="0"/>
          <a:stretch/>
        </p:blipFill>
        <p:spPr>
          <a:xfrm>
            <a:off x="1544000" y="2879700"/>
            <a:ext cx="1938300" cy="1938300"/>
          </a:xfrm>
          <a:prstGeom prst="rect">
            <a:avLst/>
          </a:prstGeom>
          <a:noFill/>
          <a:ln>
            <a:noFill/>
          </a:ln>
        </p:spPr>
      </p:pic>
      <p:pic>
        <p:nvPicPr>
          <p:cNvPr id="267" name="Google Shape;267;p21"/>
          <p:cNvPicPr preferRelativeResize="0"/>
          <p:nvPr/>
        </p:nvPicPr>
        <p:blipFill rotWithShape="1">
          <a:blip r:embed="rId4">
            <a:alphaModFix/>
          </a:blip>
          <a:srcRect b="0" l="0" r="0" t="0"/>
          <a:stretch/>
        </p:blipFill>
        <p:spPr>
          <a:xfrm>
            <a:off x="1272570" y="663900"/>
            <a:ext cx="2481151" cy="1820800"/>
          </a:xfrm>
          <a:prstGeom prst="rect">
            <a:avLst/>
          </a:prstGeom>
          <a:noFill/>
          <a:ln>
            <a:noFill/>
          </a:ln>
        </p:spPr>
      </p:pic>
      <p:sp>
        <p:nvSpPr>
          <p:cNvPr id="268" name="Google Shape;268;p21"/>
          <p:cNvSpPr txBox="1"/>
          <p:nvPr/>
        </p:nvSpPr>
        <p:spPr>
          <a:xfrm>
            <a:off x="3935550" y="1506675"/>
            <a:ext cx="73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 locked for non-project view</a:t>
            </a:r>
            <a:endParaRPr b="0" i="0" sz="1400" u="none" cap="none" strike="noStrike">
              <a:solidFill>
                <a:srgbClr val="000000"/>
              </a:solidFill>
              <a:latin typeface="Lato"/>
              <a:ea typeface="Lato"/>
              <a:cs typeface="Lato"/>
              <a:sym typeface="Lato"/>
            </a:endParaRPr>
          </a:p>
        </p:txBody>
      </p:sp>
      <p:sp>
        <p:nvSpPr>
          <p:cNvPr id="269" name="Google Shape;269;p21"/>
          <p:cNvSpPr txBox="1"/>
          <p:nvPr/>
        </p:nvSpPr>
        <p:spPr>
          <a:xfrm>
            <a:off x="3935550" y="3648750"/>
            <a:ext cx="73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 anyone can view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p:nvPr/>
        </p:nvSpPr>
        <p:spPr>
          <a:xfrm>
            <a:off x="864000" y="1651850"/>
            <a:ext cx="7416000" cy="3359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a:t>
            </a:r>
            <a:endParaRPr b="1" i="0" sz="1400" u="none" cap="none" strike="noStrike">
              <a:solidFill>
                <a:srgbClr val="000000"/>
              </a:solidFill>
              <a:latin typeface="Arial"/>
              <a:ea typeface="Arial"/>
              <a:cs typeface="Arial"/>
              <a:sym typeface="Arial"/>
            </a:endParaRPr>
          </a:p>
        </p:txBody>
      </p:sp>
      <p:sp>
        <p:nvSpPr>
          <p:cNvPr id="275" name="Google Shape;275;p22"/>
          <p:cNvSpPr/>
          <p:nvPr/>
        </p:nvSpPr>
        <p:spPr>
          <a:xfrm>
            <a:off x="1619575" y="2368175"/>
            <a:ext cx="6193200" cy="2398800"/>
          </a:xfrm>
          <a:prstGeom prst="snip1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coffee-cog</a:t>
            </a:r>
            <a:endParaRPr b="1" i="0" sz="1400" u="none" cap="none" strike="noStrike">
              <a:solidFill>
                <a:srgbClr val="000000"/>
              </a:solidFill>
              <a:latin typeface="Arial"/>
              <a:ea typeface="Arial"/>
              <a:cs typeface="Arial"/>
              <a:sym typeface="Arial"/>
            </a:endParaRPr>
          </a:p>
        </p:txBody>
      </p:sp>
      <p:sp>
        <p:nvSpPr>
          <p:cNvPr id="276" name="Google Shape;276;p22"/>
          <p:cNvSpPr/>
          <p:nvPr/>
        </p:nvSpPr>
        <p:spPr>
          <a:xfrm>
            <a:off x="2497175" y="2944025"/>
            <a:ext cx="2412600" cy="1823100"/>
          </a:xfrm>
          <a:prstGeom prst="snip1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collecting</a:t>
            </a:r>
            <a:endParaRPr b="1" i="0" sz="1400" u="none" cap="none" strike="noStrike">
              <a:solidFill>
                <a:srgbClr val="000000"/>
              </a:solidFill>
              <a:latin typeface="Arial"/>
              <a:ea typeface="Arial"/>
              <a:cs typeface="Arial"/>
              <a:sym typeface="Arial"/>
            </a:endParaRPr>
          </a:p>
        </p:txBody>
      </p:sp>
      <p:sp>
        <p:nvSpPr>
          <p:cNvPr id="277" name="Google Shape;277;p22"/>
          <p:cNvSpPr/>
          <p:nvPr/>
        </p:nvSpPr>
        <p:spPr>
          <a:xfrm>
            <a:off x="5156400" y="2944025"/>
            <a:ext cx="2412600" cy="1823100"/>
          </a:xfrm>
          <a:prstGeom prst="snip1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cleaned</a:t>
            </a:r>
            <a:endParaRPr b="1" i="0" sz="1400" u="none" cap="none" strike="noStrike">
              <a:solidFill>
                <a:srgbClr val="000000"/>
              </a:solidFill>
              <a:latin typeface="Arial"/>
              <a:ea typeface="Arial"/>
              <a:cs typeface="Arial"/>
              <a:sym typeface="Arial"/>
            </a:endParaRPr>
          </a:p>
        </p:txBody>
      </p:sp>
      <p:pic>
        <p:nvPicPr>
          <p:cNvPr id="278" name="Google Shape;278;p22"/>
          <p:cNvPicPr preferRelativeResize="0"/>
          <p:nvPr/>
        </p:nvPicPr>
        <p:blipFill rotWithShape="1">
          <a:blip r:embed="rId3">
            <a:alphaModFix/>
          </a:blip>
          <a:srcRect b="0" l="0" r="0" t="0"/>
          <a:stretch/>
        </p:blipFill>
        <p:spPr>
          <a:xfrm>
            <a:off x="2805237" y="3443475"/>
            <a:ext cx="1796476" cy="1318349"/>
          </a:xfrm>
          <a:prstGeom prst="rect">
            <a:avLst/>
          </a:prstGeom>
          <a:noFill/>
          <a:ln>
            <a:noFill/>
          </a:ln>
        </p:spPr>
      </p:pic>
      <p:sp>
        <p:nvSpPr>
          <p:cNvPr id="279" name="Google Shape;279;p22"/>
          <p:cNvSpPr/>
          <p:nvPr/>
        </p:nvSpPr>
        <p:spPr>
          <a:xfrm>
            <a:off x="5459175" y="3451625"/>
            <a:ext cx="746400" cy="948300"/>
          </a:xfrm>
          <a:prstGeom prst="snip1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private</a:t>
            </a:r>
            <a:endParaRPr b="1" i="0" sz="1200" u="none" cap="none" strike="noStrike">
              <a:solidFill>
                <a:srgbClr val="000000"/>
              </a:solidFill>
              <a:latin typeface="Arial"/>
              <a:ea typeface="Arial"/>
              <a:cs typeface="Arial"/>
              <a:sym typeface="Arial"/>
            </a:endParaRPr>
          </a:p>
        </p:txBody>
      </p:sp>
      <p:sp>
        <p:nvSpPr>
          <p:cNvPr id="280" name="Google Shape;280;p22"/>
          <p:cNvSpPr/>
          <p:nvPr/>
        </p:nvSpPr>
        <p:spPr>
          <a:xfrm>
            <a:off x="6476400" y="3451625"/>
            <a:ext cx="746400" cy="948300"/>
          </a:xfrm>
          <a:prstGeom prst="snip1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public</a:t>
            </a:r>
            <a:endParaRPr b="1" i="0" sz="1200" u="none" cap="none" strike="noStrike">
              <a:solidFill>
                <a:srgbClr val="000000"/>
              </a:solidFill>
              <a:latin typeface="Arial"/>
              <a:ea typeface="Arial"/>
              <a:cs typeface="Arial"/>
              <a:sym typeface="Arial"/>
            </a:endParaRPr>
          </a:p>
        </p:txBody>
      </p:sp>
      <p:pic>
        <p:nvPicPr>
          <p:cNvPr id="281" name="Google Shape;281;p22"/>
          <p:cNvPicPr preferRelativeResize="0"/>
          <p:nvPr/>
        </p:nvPicPr>
        <p:blipFill rotWithShape="1">
          <a:blip r:embed="rId3">
            <a:alphaModFix/>
          </a:blip>
          <a:srcRect b="0" l="0" r="0" t="0"/>
          <a:stretch/>
        </p:blipFill>
        <p:spPr>
          <a:xfrm>
            <a:off x="5516201" y="3870625"/>
            <a:ext cx="632349" cy="464049"/>
          </a:xfrm>
          <a:prstGeom prst="rect">
            <a:avLst/>
          </a:prstGeom>
          <a:noFill/>
          <a:ln>
            <a:noFill/>
          </a:ln>
        </p:spPr>
      </p:pic>
      <p:pic>
        <p:nvPicPr>
          <p:cNvPr id="282" name="Google Shape;282;p22"/>
          <p:cNvPicPr preferRelativeResize="0"/>
          <p:nvPr/>
        </p:nvPicPr>
        <p:blipFill rotWithShape="1">
          <a:blip r:embed="rId4">
            <a:alphaModFix/>
          </a:blip>
          <a:srcRect b="0" l="0" r="0" t="0"/>
          <a:stretch/>
        </p:blipFill>
        <p:spPr>
          <a:xfrm>
            <a:off x="6617573" y="3870625"/>
            <a:ext cx="464050" cy="464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3"/>
          <p:cNvSpPr/>
          <p:nvPr/>
        </p:nvSpPr>
        <p:spPr>
          <a:xfrm>
            <a:off x="864000" y="1651850"/>
            <a:ext cx="7416000" cy="33591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scripts</a:t>
            </a:r>
            <a:endParaRPr b="1" i="0" sz="1400" u="none" cap="none" strike="noStrike">
              <a:solidFill>
                <a:srgbClr val="000000"/>
              </a:solidFill>
              <a:latin typeface="Arial"/>
              <a:ea typeface="Arial"/>
              <a:cs typeface="Arial"/>
              <a:sym typeface="Arial"/>
            </a:endParaRPr>
          </a:p>
        </p:txBody>
      </p:sp>
      <p:sp>
        <p:nvSpPr>
          <p:cNvPr id="288" name="Google Shape;288;p23"/>
          <p:cNvSpPr/>
          <p:nvPr/>
        </p:nvSpPr>
        <p:spPr>
          <a:xfrm>
            <a:off x="1619566" y="2368179"/>
            <a:ext cx="6193200" cy="2159400"/>
          </a:xfrm>
          <a:prstGeom prst="snip1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coffee-cog</a:t>
            </a:r>
            <a:endParaRPr b="1" i="0" sz="1400" u="none" cap="none" strike="noStrike">
              <a:solidFill>
                <a:srgbClr val="000000"/>
              </a:solidFill>
              <a:latin typeface="Arial"/>
              <a:ea typeface="Arial"/>
              <a:cs typeface="Arial"/>
              <a:sym typeface="Arial"/>
            </a:endParaRPr>
          </a:p>
        </p:txBody>
      </p:sp>
      <p:sp>
        <p:nvSpPr>
          <p:cNvPr id="289" name="Google Shape;289;p23"/>
          <p:cNvSpPr/>
          <p:nvPr/>
        </p:nvSpPr>
        <p:spPr>
          <a:xfrm>
            <a:off x="1619575" y="2368175"/>
            <a:ext cx="6193200" cy="2398800"/>
          </a:xfrm>
          <a:prstGeom prst="snip1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coffee-cog</a:t>
            </a:r>
            <a:endParaRPr b="1" i="0" sz="1400" u="none" cap="none" strike="noStrike">
              <a:solidFill>
                <a:srgbClr val="000000"/>
              </a:solidFill>
              <a:latin typeface="Arial"/>
              <a:ea typeface="Arial"/>
              <a:cs typeface="Arial"/>
              <a:sym typeface="Arial"/>
            </a:endParaRPr>
          </a:p>
        </p:txBody>
      </p:sp>
      <p:pic>
        <p:nvPicPr>
          <p:cNvPr id="290" name="Google Shape;290;p23"/>
          <p:cNvPicPr preferRelativeResize="0"/>
          <p:nvPr/>
        </p:nvPicPr>
        <p:blipFill rotWithShape="1">
          <a:blip r:embed="rId3">
            <a:alphaModFix/>
          </a:blip>
          <a:srcRect b="0" l="0" r="0" t="0"/>
          <a:stretch/>
        </p:blipFill>
        <p:spPr>
          <a:xfrm>
            <a:off x="3556875" y="2736725"/>
            <a:ext cx="2030250" cy="2030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4"/>
          <p:cNvSpPr/>
          <p:nvPr/>
        </p:nvSpPr>
        <p:spPr>
          <a:xfrm>
            <a:off x="864000" y="1651850"/>
            <a:ext cx="7416000" cy="33591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analyses</a:t>
            </a:r>
            <a:endParaRPr b="1" i="0" sz="1400" u="none" cap="none" strike="noStrike">
              <a:solidFill>
                <a:srgbClr val="000000"/>
              </a:solidFill>
              <a:latin typeface="Arial"/>
              <a:ea typeface="Arial"/>
              <a:cs typeface="Arial"/>
              <a:sym typeface="Arial"/>
            </a:endParaRPr>
          </a:p>
        </p:txBody>
      </p:sp>
      <p:sp>
        <p:nvSpPr>
          <p:cNvPr id="296" name="Google Shape;296;p24"/>
          <p:cNvSpPr/>
          <p:nvPr/>
        </p:nvSpPr>
        <p:spPr>
          <a:xfrm>
            <a:off x="1619566" y="2368179"/>
            <a:ext cx="6193200" cy="2159400"/>
          </a:xfrm>
          <a:prstGeom prst="snip1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coffee-cog</a:t>
            </a:r>
            <a:endParaRPr b="1" i="0" sz="1400" u="none" cap="none" strike="noStrike">
              <a:solidFill>
                <a:srgbClr val="000000"/>
              </a:solidFill>
              <a:latin typeface="Arial"/>
              <a:ea typeface="Arial"/>
              <a:cs typeface="Arial"/>
              <a:sym typeface="Arial"/>
            </a:endParaRPr>
          </a:p>
        </p:txBody>
      </p:sp>
      <p:sp>
        <p:nvSpPr>
          <p:cNvPr id="297" name="Google Shape;297;p24"/>
          <p:cNvSpPr/>
          <p:nvPr/>
        </p:nvSpPr>
        <p:spPr>
          <a:xfrm>
            <a:off x="1619575" y="2368175"/>
            <a:ext cx="6193200" cy="2398800"/>
          </a:xfrm>
          <a:prstGeom prst="snip1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coffee-cog</a:t>
            </a:r>
            <a:endParaRPr b="1" i="0" sz="1400" u="none" cap="none" strike="noStrike">
              <a:solidFill>
                <a:srgbClr val="000000"/>
              </a:solidFill>
              <a:latin typeface="Arial"/>
              <a:ea typeface="Arial"/>
              <a:cs typeface="Arial"/>
              <a:sym typeface="Arial"/>
            </a:endParaRPr>
          </a:p>
        </p:txBody>
      </p:sp>
      <p:sp>
        <p:nvSpPr>
          <p:cNvPr id="298" name="Google Shape;298;p24"/>
          <p:cNvSpPr/>
          <p:nvPr/>
        </p:nvSpPr>
        <p:spPr>
          <a:xfrm>
            <a:off x="2497175" y="2944025"/>
            <a:ext cx="2412600" cy="1823100"/>
          </a:xfrm>
          <a:prstGeom prst="snip1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private</a:t>
            </a:r>
            <a:endParaRPr b="1" i="0" sz="1400" u="none" cap="none" strike="noStrike">
              <a:solidFill>
                <a:srgbClr val="000000"/>
              </a:solidFill>
              <a:latin typeface="Arial"/>
              <a:ea typeface="Arial"/>
              <a:cs typeface="Arial"/>
              <a:sym typeface="Arial"/>
            </a:endParaRPr>
          </a:p>
        </p:txBody>
      </p:sp>
      <p:sp>
        <p:nvSpPr>
          <p:cNvPr id="299" name="Google Shape;299;p24"/>
          <p:cNvSpPr/>
          <p:nvPr/>
        </p:nvSpPr>
        <p:spPr>
          <a:xfrm>
            <a:off x="5156400" y="2944025"/>
            <a:ext cx="2412600" cy="1823100"/>
          </a:xfrm>
          <a:prstGeom prst="snip1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public</a:t>
            </a:r>
            <a:endParaRPr b="1" i="0" sz="1400" u="none" cap="none" strike="noStrike">
              <a:solidFill>
                <a:srgbClr val="000000"/>
              </a:solidFill>
              <a:latin typeface="Arial"/>
              <a:ea typeface="Arial"/>
              <a:cs typeface="Arial"/>
              <a:sym typeface="Arial"/>
            </a:endParaRPr>
          </a:p>
        </p:txBody>
      </p:sp>
      <p:pic>
        <p:nvPicPr>
          <p:cNvPr id="300" name="Google Shape;300;p24"/>
          <p:cNvPicPr preferRelativeResize="0"/>
          <p:nvPr/>
        </p:nvPicPr>
        <p:blipFill rotWithShape="1">
          <a:blip r:embed="rId3">
            <a:alphaModFix/>
          </a:blip>
          <a:srcRect b="0" l="0" r="0" t="0"/>
          <a:stretch/>
        </p:blipFill>
        <p:spPr>
          <a:xfrm>
            <a:off x="5703525" y="3443475"/>
            <a:ext cx="1318350" cy="1318350"/>
          </a:xfrm>
          <a:prstGeom prst="rect">
            <a:avLst/>
          </a:prstGeom>
          <a:noFill/>
          <a:ln>
            <a:noFill/>
          </a:ln>
        </p:spPr>
      </p:pic>
      <p:pic>
        <p:nvPicPr>
          <p:cNvPr id="301" name="Google Shape;301;p24"/>
          <p:cNvPicPr preferRelativeResize="0"/>
          <p:nvPr/>
        </p:nvPicPr>
        <p:blipFill rotWithShape="1">
          <a:blip r:embed="rId4">
            <a:alphaModFix/>
          </a:blip>
          <a:srcRect b="0" l="0" r="0" t="0"/>
          <a:stretch/>
        </p:blipFill>
        <p:spPr>
          <a:xfrm>
            <a:off x="2805237" y="3443475"/>
            <a:ext cx="1796476" cy="1318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25"/>
          <p:cNvPicPr preferRelativeResize="0"/>
          <p:nvPr/>
        </p:nvPicPr>
        <p:blipFill rotWithShape="1">
          <a:blip r:embed="rId3">
            <a:alphaModFix/>
          </a:blip>
          <a:srcRect b="0" l="0" r="0" t="0"/>
          <a:stretch/>
        </p:blipFill>
        <p:spPr>
          <a:xfrm>
            <a:off x="682575" y="136050"/>
            <a:ext cx="5463075" cy="4871401"/>
          </a:xfrm>
          <a:prstGeom prst="rect">
            <a:avLst/>
          </a:prstGeom>
          <a:noFill/>
          <a:ln>
            <a:noFill/>
          </a:ln>
        </p:spPr>
      </p:pic>
      <p:pic>
        <p:nvPicPr>
          <p:cNvPr id="307" name="Google Shape;307;p25"/>
          <p:cNvPicPr preferRelativeResize="0"/>
          <p:nvPr/>
        </p:nvPicPr>
        <p:blipFill rotWithShape="1">
          <a:blip r:embed="rId4">
            <a:alphaModFix/>
          </a:blip>
          <a:srcRect b="0" l="0" r="0" t="0"/>
          <a:stretch/>
        </p:blipFill>
        <p:spPr>
          <a:xfrm>
            <a:off x="6699872" y="1748125"/>
            <a:ext cx="1724025" cy="1343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5. Folder structure view of current projects</a:t>
            </a:r>
            <a:endParaRPr/>
          </a:p>
        </p:txBody>
      </p:sp>
      <p:sp>
        <p:nvSpPr>
          <p:cNvPr id="313" name="Google Shape;313;p26"/>
          <p:cNvSpPr txBox="1"/>
          <p:nvPr/>
        </p:nvSpPr>
        <p:spPr>
          <a:xfrm>
            <a:off x="559650" y="386425"/>
            <a:ext cx="786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314" name="Google Shape;314;p26"/>
          <p:cNvPicPr preferRelativeResize="0"/>
          <p:nvPr/>
        </p:nvPicPr>
        <p:blipFill rotWithShape="1">
          <a:blip r:embed="rId3">
            <a:alphaModFix/>
          </a:blip>
          <a:srcRect b="4598" l="0" r="0" t="0"/>
          <a:stretch/>
        </p:blipFill>
        <p:spPr>
          <a:xfrm>
            <a:off x="1796063" y="386425"/>
            <a:ext cx="5389875" cy="3911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Proper Usage</a:t>
            </a:r>
            <a:endParaRPr/>
          </a:p>
          <a:p>
            <a:pPr indent="0" lvl="0" marL="0" rtl="0" algn="l">
              <a:lnSpc>
                <a:spcPct val="100000"/>
              </a:lnSpc>
              <a:spcBef>
                <a:spcPts val="0"/>
              </a:spcBef>
              <a:spcAft>
                <a:spcPts val="0"/>
              </a:spcAft>
              <a:buSzPts val="3600"/>
              <a:buNone/>
            </a:pPr>
            <a:r>
              <a:t/>
            </a:r>
            <a:endParaRPr/>
          </a:p>
        </p:txBody>
      </p:sp>
      <p:grpSp>
        <p:nvGrpSpPr>
          <p:cNvPr id="320" name="Google Shape;320;p27"/>
          <p:cNvGrpSpPr/>
          <p:nvPr/>
        </p:nvGrpSpPr>
        <p:grpSpPr>
          <a:xfrm>
            <a:off x="2510091" y="2168532"/>
            <a:ext cx="4127112" cy="2548134"/>
            <a:chOff x="2087294" y="2081575"/>
            <a:chExt cx="4969431" cy="3061925"/>
          </a:xfrm>
        </p:grpSpPr>
        <p:pic>
          <p:nvPicPr>
            <p:cNvPr id="321" name="Google Shape;321;p27"/>
            <p:cNvPicPr preferRelativeResize="0"/>
            <p:nvPr/>
          </p:nvPicPr>
          <p:blipFill rotWithShape="1">
            <a:blip r:embed="rId3">
              <a:alphaModFix/>
            </a:blip>
            <a:srcRect b="0" l="0" r="0" t="0"/>
            <a:stretch/>
          </p:blipFill>
          <p:spPr>
            <a:xfrm>
              <a:off x="2087294" y="2081575"/>
              <a:ext cx="4969426" cy="3061925"/>
            </a:xfrm>
            <a:prstGeom prst="rect">
              <a:avLst/>
            </a:prstGeom>
            <a:noFill/>
            <a:ln>
              <a:noFill/>
            </a:ln>
          </p:spPr>
        </p:pic>
        <p:pic>
          <p:nvPicPr>
            <p:cNvPr id="322" name="Google Shape;322;p27"/>
            <p:cNvPicPr preferRelativeResize="0"/>
            <p:nvPr/>
          </p:nvPicPr>
          <p:blipFill rotWithShape="1">
            <a:blip r:embed="rId4">
              <a:alphaModFix/>
            </a:blip>
            <a:srcRect b="0" l="0" r="0" t="0"/>
            <a:stretch/>
          </p:blipFill>
          <p:spPr>
            <a:xfrm>
              <a:off x="6417225" y="2411750"/>
              <a:ext cx="580025" cy="320000"/>
            </a:xfrm>
            <a:prstGeom prst="rect">
              <a:avLst/>
            </a:prstGeom>
            <a:noFill/>
            <a:ln>
              <a:noFill/>
            </a:ln>
          </p:spPr>
        </p:pic>
        <p:pic>
          <p:nvPicPr>
            <p:cNvPr id="323" name="Google Shape;323;p27"/>
            <p:cNvPicPr preferRelativeResize="0"/>
            <p:nvPr/>
          </p:nvPicPr>
          <p:blipFill rotWithShape="1">
            <a:blip r:embed="rId4">
              <a:alphaModFix/>
            </a:blip>
            <a:srcRect b="0" l="0" r="0" t="0"/>
            <a:stretch/>
          </p:blipFill>
          <p:spPr>
            <a:xfrm>
              <a:off x="6417225" y="3253275"/>
              <a:ext cx="580025" cy="320000"/>
            </a:xfrm>
            <a:prstGeom prst="rect">
              <a:avLst/>
            </a:prstGeom>
            <a:noFill/>
            <a:ln>
              <a:noFill/>
            </a:ln>
          </p:spPr>
        </p:pic>
        <p:pic>
          <p:nvPicPr>
            <p:cNvPr id="324" name="Google Shape;324;p27"/>
            <p:cNvPicPr preferRelativeResize="0"/>
            <p:nvPr/>
          </p:nvPicPr>
          <p:blipFill rotWithShape="1">
            <a:blip r:embed="rId4">
              <a:alphaModFix/>
            </a:blip>
            <a:srcRect b="0" l="0" r="0" t="0"/>
            <a:stretch/>
          </p:blipFill>
          <p:spPr>
            <a:xfrm>
              <a:off x="6476700" y="4094800"/>
              <a:ext cx="580025" cy="320000"/>
            </a:xfrm>
            <a:prstGeom prst="rect">
              <a:avLst/>
            </a:prstGeom>
            <a:noFill/>
            <a:ln>
              <a:noFill/>
            </a:ln>
          </p:spPr>
        </p:pic>
      </p:grpSp>
      <p:sp>
        <p:nvSpPr>
          <p:cNvPr id="325" name="Google Shape;325;p27"/>
          <p:cNvSpPr/>
          <p:nvPr/>
        </p:nvSpPr>
        <p:spPr>
          <a:xfrm>
            <a:off x="3675775" y="3390025"/>
            <a:ext cx="1610700" cy="111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6. You are here</a:t>
            </a:r>
            <a:endParaRPr/>
          </a:p>
        </p:txBody>
      </p:sp>
      <p:pic>
        <p:nvPicPr>
          <p:cNvPr id="331" name="Google Shape;331;p28"/>
          <p:cNvPicPr preferRelativeResize="0"/>
          <p:nvPr/>
        </p:nvPicPr>
        <p:blipFill rotWithShape="1">
          <a:blip r:embed="rId3">
            <a:alphaModFix/>
          </a:blip>
          <a:srcRect b="0" l="0" r="0" t="0"/>
          <a:stretch/>
        </p:blipFill>
        <p:spPr>
          <a:xfrm>
            <a:off x="2050600" y="837600"/>
            <a:ext cx="5046100" cy="3468300"/>
          </a:xfrm>
          <a:prstGeom prst="rect">
            <a:avLst/>
          </a:prstGeom>
          <a:noFill/>
          <a:ln>
            <a:noFill/>
          </a:ln>
        </p:spPr>
      </p:pic>
      <p:sp>
        <p:nvSpPr>
          <p:cNvPr id="332" name="Google Shape;332;p28"/>
          <p:cNvSpPr/>
          <p:nvPr/>
        </p:nvSpPr>
        <p:spPr>
          <a:xfrm>
            <a:off x="3089200" y="1946200"/>
            <a:ext cx="1235700" cy="13128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9"/>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7. You are still here, but sending jobs there.</a:t>
            </a:r>
            <a:endParaRPr/>
          </a:p>
        </p:txBody>
      </p:sp>
      <p:pic>
        <p:nvPicPr>
          <p:cNvPr id="338" name="Google Shape;338;p29"/>
          <p:cNvPicPr preferRelativeResize="0"/>
          <p:nvPr/>
        </p:nvPicPr>
        <p:blipFill rotWithShape="1">
          <a:blip r:embed="rId3">
            <a:alphaModFix/>
          </a:blip>
          <a:srcRect b="0" l="0" r="0" t="0"/>
          <a:stretch/>
        </p:blipFill>
        <p:spPr>
          <a:xfrm>
            <a:off x="2050600" y="837600"/>
            <a:ext cx="5046100" cy="3468300"/>
          </a:xfrm>
          <a:prstGeom prst="rect">
            <a:avLst/>
          </a:prstGeom>
          <a:noFill/>
          <a:ln>
            <a:noFill/>
          </a:ln>
        </p:spPr>
      </p:pic>
      <p:cxnSp>
        <p:nvCxnSpPr>
          <p:cNvPr id="339" name="Google Shape;339;p29"/>
          <p:cNvCxnSpPr/>
          <p:nvPr/>
        </p:nvCxnSpPr>
        <p:spPr>
          <a:xfrm>
            <a:off x="4338250" y="2571750"/>
            <a:ext cx="805200" cy="480600"/>
          </a:xfrm>
          <a:prstGeom prst="straightConnector1">
            <a:avLst/>
          </a:prstGeom>
          <a:noFill/>
          <a:ln cap="flat" cmpd="sng" w="38100">
            <a:solidFill>
              <a:srgbClr val="FF0000"/>
            </a:solidFill>
            <a:prstDash val="solid"/>
            <a:round/>
            <a:headEnd len="sm" w="sm" type="none"/>
            <a:tailEnd len="med" w="med" type="triangle"/>
          </a:ln>
        </p:spPr>
      </p:cxnSp>
      <p:cxnSp>
        <p:nvCxnSpPr>
          <p:cNvPr id="340" name="Google Shape;340;p29"/>
          <p:cNvCxnSpPr/>
          <p:nvPr/>
        </p:nvCxnSpPr>
        <p:spPr>
          <a:xfrm flipH="1" rot="10800000">
            <a:off x="5141775" y="2753550"/>
            <a:ext cx="480600" cy="298800"/>
          </a:xfrm>
          <a:prstGeom prst="straightConnector1">
            <a:avLst/>
          </a:prstGeom>
          <a:noFill/>
          <a:ln cap="flat" cmpd="sng" w="38100">
            <a:solidFill>
              <a:srgbClr val="FF0000"/>
            </a:solidFill>
            <a:prstDash val="solid"/>
            <a:round/>
            <a:headEnd len="sm" w="sm" type="none"/>
            <a:tailEnd len="med" w="med" type="triangle"/>
          </a:ln>
        </p:spPr>
      </p:cxnSp>
      <p:cxnSp>
        <p:nvCxnSpPr>
          <p:cNvPr id="341" name="Google Shape;341;p29"/>
          <p:cNvCxnSpPr/>
          <p:nvPr/>
        </p:nvCxnSpPr>
        <p:spPr>
          <a:xfrm rot="10800000">
            <a:off x="5208525" y="2571750"/>
            <a:ext cx="347100" cy="194700"/>
          </a:xfrm>
          <a:prstGeom prst="straightConnector1">
            <a:avLst/>
          </a:prstGeom>
          <a:noFill/>
          <a:ln cap="flat" cmpd="sng" w="38100">
            <a:solidFill>
              <a:srgbClr val="FF0000"/>
            </a:solidFill>
            <a:prstDash val="solid"/>
            <a:round/>
            <a:headEnd len="sm" w="sm" type="none"/>
            <a:tailEnd len="med" w="med" type="triangle"/>
          </a:ln>
        </p:spPr>
      </p:cxnSp>
      <p:sp>
        <p:nvSpPr>
          <p:cNvPr id="342" name="Google Shape;342;p29"/>
          <p:cNvSpPr/>
          <p:nvPr/>
        </p:nvSpPr>
        <p:spPr>
          <a:xfrm>
            <a:off x="5345425" y="1416350"/>
            <a:ext cx="805200" cy="927300"/>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3" name="Google Shape;343;p29"/>
          <p:cNvCxnSpPr/>
          <p:nvPr/>
        </p:nvCxnSpPr>
        <p:spPr>
          <a:xfrm flipH="1" rot="10800000">
            <a:off x="4049025" y="2506950"/>
            <a:ext cx="263100" cy="155700"/>
          </a:xfrm>
          <a:prstGeom prst="straightConnector1">
            <a:avLst/>
          </a:prstGeom>
          <a:noFill/>
          <a:ln cap="flat" cmpd="sng" w="38100">
            <a:solidFill>
              <a:srgbClr val="FF0000"/>
            </a:solidFill>
            <a:prstDash val="solid"/>
            <a:round/>
            <a:headEnd len="sm" w="sm" type="none"/>
            <a:tailEnd len="med" w="med" type="triangle"/>
          </a:ln>
        </p:spPr>
      </p:cxnSp>
      <p:sp>
        <p:nvSpPr>
          <p:cNvPr id="344" name="Google Shape;344;p29"/>
          <p:cNvSpPr txBox="1"/>
          <p:nvPr/>
        </p:nvSpPr>
        <p:spPr>
          <a:xfrm>
            <a:off x="2932125" y="2571750"/>
            <a:ext cx="1484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highlight>
                  <a:schemeClr val="accent3"/>
                </a:highlight>
                <a:latin typeface="Consolas"/>
                <a:ea typeface="Consolas"/>
                <a:cs typeface="Consolas"/>
                <a:sym typeface="Consolas"/>
              </a:rPr>
              <a:t>sbatch slurm</a:t>
            </a:r>
            <a:endParaRPr b="0" i="0" sz="1200" u="none" cap="none" strike="noStrike">
              <a:solidFill>
                <a:srgbClr val="000000"/>
              </a:solidFill>
              <a:highlight>
                <a:schemeClr val="accent3"/>
              </a:highlight>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HPC, NDC, &amp; YOU</a:t>
            </a:r>
            <a:endParaRPr/>
          </a:p>
        </p:txBody>
      </p:sp>
      <p:grpSp>
        <p:nvGrpSpPr>
          <p:cNvPr id="101" name="Google Shape;101;p3"/>
          <p:cNvGrpSpPr/>
          <p:nvPr/>
        </p:nvGrpSpPr>
        <p:grpSpPr>
          <a:xfrm>
            <a:off x="2510091" y="2168532"/>
            <a:ext cx="4127112" cy="2548134"/>
            <a:chOff x="2087294" y="2081575"/>
            <a:chExt cx="4969431" cy="3061925"/>
          </a:xfrm>
        </p:grpSpPr>
        <p:pic>
          <p:nvPicPr>
            <p:cNvPr id="102" name="Google Shape;102;p3"/>
            <p:cNvPicPr preferRelativeResize="0"/>
            <p:nvPr/>
          </p:nvPicPr>
          <p:blipFill rotWithShape="1">
            <a:blip r:embed="rId3">
              <a:alphaModFix/>
            </a:blip>
            <a:srcRect b="0" l="0" r="0" t="0"/>
            <a:stretch/>
          </p:blipFill>
          <p:spPr>
            <a:xfrm>
              <a:off x="2087294" y="2081575"/>
              <a:ext cx="4969426" cy="3061925"/>
            </a:xfrm>
            <a:prstGeom prst="rect">
              <a:avLst/>
            </a:prstGeom>
            <a:noFill/>
            <a:ln>
              <a:noFill/>
            </a:ln>
          </p:spPr>
        </p:pic>
        <p:pic>
          <p:nvPicPr>
            <p:cNvPr id="103" name="Google Shape;103;p3"/>
            <p:cNvPicPr preferRelativeResize="0"/>
            <p:nvPr/>
          </p:nvPicPr>
          <p:blipFill rotWithShape="1">
            <a:blip r:embed="rId4">
              <a:alphaModFix/>
            </a:blip>
            <a:srcRect b="0" l="0" r="0" t="0"/>
            <a:stretch/>
          </p:blipFill>
          <p:spPr>
            <a:xfrm>
              <a:off x="6417225" y="2411750"/>
              <a:ext cx="580025" cy="320000"/>
            </a:xfrm>
            <a:prstGeom prst="rect">
              <a:avLst/>
            </a:prstGeom>
            <a:noFill/>
            <a:ln>
              <a:noFill/>
            </a:ln>
          </p:spPr>
        </p:pic>
        <p:pic>
          <p:nvPicPr>
            <p:cNvPr id="104" name="Google Shape;104;p3"/>
            <p:cNvPicPr preferRelativeResize="0"/>
            <p:nvPr/>
          </p:nvPicPr>
          <p:blipFill rotWithShape="1">
            <a:blip r:embed="rId4">
              <a:alphaModFix/>
            </a:blip>
            <a:srcRect b="0" l="0" r="0" t="0"/>
            <a:stretch/>
          </p:blipFill>
          <p:spPr>
            <a:xfrm>
              <a:off x="6417225" y="3253275"/>
              <a:ext cx="580025" cy="320000"/>
            </a:xfrm>
            <a:prstGeom prst="rect">
              <a:avLst/>
            </a:prstGeom>
            <a:noFill/>
            <a:ln>
              <a:noFill/>
            </a:ln>
          </p:spPr>
        </p:pic>
        <p:pic>
          <p:nvPicPr>
            <p:cNvPr id="105" name="Google Shape;105;p3"/>
            <p:cNvPicPr preferRelativeResize="0"/>
            <p:nvPr/>
          </p:nvPicPr>
          <p:blipFill rotWithShape="1">
            <a:blip r:embed="rId4">
              <a:alphaModFix/>
            </a:blip>
            <a:srcRect b="0" l="0" r="0" t="0"/>
            <a:stretch/>
          </p:blipFill>
          <p:spPr>
            <a:xfrm>
              <a:off x="6476700" y="4094800"/>
              <a:ext cx="580025" cy="320000"/>
            </a:xfrm>
            <a:prstGeom prst="rect">
              <a:avLst/>
            </a:prstGeom>
            <a:noFill/>
            <a:ln>
              <a:noFill/>
            </a:ln>
          </p:spPr>
        </p:pic>
      </p:grpSp>
      <p:sp>
        <p:nvSpPr>
          <p:cNvPr id="106" name="Google Shape;106;p3"/>
          <p:cNvSpPr/>
          <p:nvPr/>
        </p:nvSpPr>
        <p:spPr>
          <a:xfrm>
            <a:off x="6052700" y="2337950"/>
            <a:ext cx="584700" cy="209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Slurm - Compute Nodes</a:t>
            </a:r>
            <a:endParaRPr/>
          </a:p>
        </p:txBody>
      </p:sp>
      <p:sp>
        <p:nvSpPr>
          <p:cNvPr id="350" name="Google Shape;350;p3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20000"/>
          </a:bodyPr>
          <a:lstStyle/>
          <a:p>
            <a:pPr indent="-311150" lvl="0" marL="457200" rtl="0" algn="l">
              <a:lnSpc>
                <a:spcPct val="100000"/>
              </a:lnSpc>
              <a:spcBef>
                <a:spcPts val="0"/>
              </a:spcBef>
              <a:spcAft>
                <a:spcPts val="0"/>
              </a:spcAft>
              <a:buClr>
                <a:schemeClr val="accent3"/>
              </a:buClr>
              <a:buSzPts val="1300"/>
              <a:buFont typeface="Consolas"/>
              <a:buChar char="●"/>
            </a:pPr>
            <a:r>
              <a:rPr lang="en">
                <a:solidFill>
                  <a:schemeClr val="accent3"/>
                </a:solidFill>
                <a:latin typeface="Consolas"/>
                <a:ea typeface="Consolas"/>
                <a:cs typeface="Consolas"/>
                <a:sym typeface="Consolas"/>
              </a:rPr>
              <a:t>cd /home/data/NDClab/scripts/coffee-cog</a:t>
            </a:r>
            <a:endParaRPr>
              <a:solidFill>
                <a:schemeClr val="accent3"/>
              </a:solidFill>
              <a:latin typeface="Consolas"/>
              <a:ea typeface="Consolas"/>
              <a:cs typeface="Consolas"/>
              <a:sym typeface="Consolas"/>
            </a:endParaRPr>
          </a:p>
          <a:p>
            <a:pPr indent="0" lvl="0" marL="457200" rtl="0" algn="l">
              <a:lnSpc>
                <a:spcPct val="100000"/>
              </a:lnSpc>
              <a:spcBef>
                <a:spcPts val="1200"/>
              </a:spcBef>
              <a:spcAft>
                <a:spcPts val="0"/>
              </a:spcAft>
              <a:buSzPts val="1300"/>
              <a:buNone/>
            </a:pPr>
            <a:r>
              <a:t/>
            </a:r>
            <a:endParaRPr>
              <a:latin typeface="Consolas"/>
              <a:ea typeface="Consolas"/>
              <a:cs typeface="Consolas"/>
              <a:sym typeface="Consolas"/>
            </a:endParaRPr>
          </a:p>
          <a:p>
            <a:pPr indent="-311150" lvl="0" marL="457200" rtl="0" algn="l">
              <a:lnSpc>
                <a:spcPct val="100000"/>
              </a:lnSpc>
              <a:spcBef>
                <a:spcPts val="1200"/>
              </a:spcBef>
              <a:spcAft>
                <a:spcPts val="0"/>
              </a:spcAft>
              <a:buClr>
                <a:schemeClr val="accent2"/>
              </a:buClr>
              <a:buSzPts val="1300"/>
              <a:buFont typeface="Consolas"/>
              <a:buChar char="●"/>
            </a:pPr>
            <a:r>
              <a:rPr lang="en">
                <a:solidFill>
                  <a:schemeClr val="accent2"/>
                </a:solidFill>
                <a:latin typeface="Consolas"/>
                <a:ea typeface="Consolas"/>
                <a:cs typeface="Consolas"/>
                <a:sym typeface="Consolas"/>
              </a:rPr>
              <a:t>ls </a:t>
            </a:r>
            <a:endParaRPr>
              <a:solidFill>
                <a:schemeClr val="accent2"/>
              </a:solidFill>
              <a:latin typeface="Consolas"/>
              <a:ea typeface="Consolas"/>
              <a:cs typeface="Consolas"/>
              <a:sym typeface="Consolas"/>
            </a:endParaRPr>
          </a:p>
          <a:p>
            <a:pPr indent="0" lvl="0" marL="457200" rtl="0" algn="l">
              <a:lnSpc>
                <a:spcPct val="100000"/>
              </a:lnSpc>
              <a:spcBef>
                <a:spcPts val="1200"/>
              </a:spcBef>
              <a:spcAft>
                <a:spcPts val="0"/>
              </a:spcAft>
              <a:buSzPts val="1300"/>
              <a:buNone/>
            </a:pPr>
            <a:r>
              <a:t/>
            </a:r>
            <a:endParaRPr>
              <a:latin typeface="Consolas"/>
              <a:ea typeface="Consolas"/>
              <a:cs typeface="Consolas"/>
              <a:sym typeface="Consolas"/>
            </a:endParaRPr>
          </a:p>
          <a:p>
            <a:pPr indent="-311150" lvl="0" marL="457200" rtl="0" algn="l">
              <a:lnSpc>
                <a:spcPct val="100000"/>
              </a:lnSpc>
              <a:spcBef>
                <a:spcPts val="1200"/>
              </a:spcBef>
              <a:spcAft>
                <a:spcPts val="0"/>
              </a:spcAft>
              <a:buClr>
                <a:schemeClr val="accent5"/>
              </a:buClr>
              <a:buSzPts val="1300"/>
              <a:buFont typeface="Consolas"/>
              <a:buChar char="●"/>
            </a:pPr>
            <a:r>
              <a:rPr lang="en">
                <a:solidFill>
                  <a:schemeClr val="accent5"/>
                </a:solidFill>
                <a:latin typeface="Consolas"/>
                <a:ea typeface="Consolas"/>
                <a:cs typeface="Consolas"/>
                <a:sym typeface="Consolas"/>
              </a:rPr>
              <a:t>cat hpc_run.sh</a:t>
            </a:r>
            <a:endParaRPr>
              <a:solidFill>
                <a:schemeClr val="accent5"/>
              </a:solidFill>
              <a:latin typeface="Consolas"/>
              <a:ea typeface="Consolas"/>
              <a:cs typeface="Consolas"/>
              <a:sym typeface="Consolas"/>
            </a:endParaRPr>
          </a:p>
          <a:p>
            <a:pPr indent="0" lvl="0" marL="457200" rtl="0" algn="l">
              <a:lnSpc>
                <a:spcPct val="100000"/>
              </a:lnSpc>
              <a:spcBef>
                <a:spcPts val="1200"/>
              </a:spcBef>
              <a:spcAft>
                <a:spcPts val="0"/>
              </a:spcAft>
              <a:buSzPts val="1300"/>
              <a:buNone/>
            </a:pPr>
            <a:r>
              <a:t/>
            </a:r>
            <a:endParaRPr>
              <a:latin typeface="Consolas"/>
              <a:ea typeface="Consolas"/>
              <a:cs typeface="Consolas"/>
              <a:sym typeface="Consolas"/>
            </a:endParaRPr>
          </a:p>
          <a:p>
            <a:pPr indent="-311150" lvl="0" marL="457200" rtl="0" algn="l">
              <a:lnSpc>
                <a:spcPct val="100000"/>
              </a:lnSpc>
              <a:spcBef>
                <a:spcPts val="1200"/>
              </a:spcBef>
              <a:spcAft>
                <a:spcPts val="0"/>
              </a:spcAft>
              <a:buClr>
                <a:schemeClr val="accent6"/>
              </a:buClr>
              <a:buSzPts val="1300"/>
              <a:buFont typeface="Consolas"/>
              <a:buChar char="●"/>
            </a:pPr>
            <a:r>
              <a:rPr lang="en">
                <a:solidFill>
                  <a:schemeClr val="accent6"/>
                </a:solidFill>
                <a:latin typeface="Consolas"/>
                <a:ea typeface="Consolas"/>
                <a:cs typeface="Consolas"/>
                <a:sym typeface="Consolas"/>
              </a:rPr>
              <a:t>sbatch hpc_run.sh</a:t>
            </a:r>
            <a:endParaRPr>
              <a:solidFill>
                <a:schemeClr val="accent6"/>
              </a:solidFill>
              <a:latin typeface="Consolas"/>
              <a:ea typeface="Consolas"/>
              <a:cs typeface="Consolas"/>
              <a:sym typeface="Consolas"/>
            </a:endParaRPr>
          </a:p>
        </p:txBody>
      </p:sp>
      <p:pic>
        <p:nvPicPr>
          <p:cNvPr id="351" name="Google Shape;351;p30"/>
          <p:cNvPicPr preferRelativeResize="0"/>
          <p:nvPr/>
        </p:nvPicPr>
        <p:blipFill rotWithShape="1">
          <a:blip r:embed="rId3">
            <a:alphaModFix/>
          </a:blip>
          <a:srcRect b="0" l="0" r="0" t="0"/>
          <a:stretch/>
        </p:blipFill>
        <p:spPr>
          <a:xfrm>
            <a:off x="7470969" y="588694"/>
            <a:ext cx="1448150" cy="939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7</a:t>
            </a:r>
            <a:endParaRPr/>
          </a:p>
        </p:txBody>
      </p:sp>
      <p:pic>
        <p:nvPicPr>
          <p:cNvPr id="357" name="Google Shape;357;p31"/>
          <p:cNvPicPr preferRelativeResize="0"/>
          <p:nvPr/>
        </p:nvPicPr>
        <p:blipFill rotWithShape="1">
          <a:blip r:embed="rId3">
            <a:alphaModFix/>
          </a:blip>
          <a:srcRect b="0" l="0" r="0" t="0"/>
          <a:stretch/>
        </p:blipFill>
        <p:spPr>
          <a:xfrm>
            <a:off x="577900" y="1734438"/>
            <a:ext cx="7991475" cy="752475"/>
          </a:xfrm>
          <a:prstGeom prst="rect">
            <a:avLst/>
          </a:prstGeom>
          <a:noFill/>
          <a:ln>
            <a:noFill/>
          </a:ln>
        </p:spPr>
      </p:pic>
      <p:pic>
        <p:nvPicPr>
          <p:cNvPr id="358" name="Google Shape;358;p31"/>
          <p:cNvPicPr preferRelativeResize="0"/>
          <p:nvPr/>
        </p:nvPicPr>
        <p:blipFill rotWithShape="1">
          <a:blip r:embed="rId4">
            <a:alphaModFix/>
          </a:blip>
          <a:srcRect b="0" l="0" r="0" t="0"/>
          <a:stretch/>
        </p:blipFill>
        <p:spPr>
          <a:xfrm>
            <a:off x="3810000" y="2693150"/>
            <a:ext cx="1524000" cy="1524000"/>
          </a:xfrm>
          <a:prstGeom prst="rect">
            <a:avLst/>
          </a:prstGeom>
          <a:noFill/>
          <a:ln>
            <a:noFill/>
          </a:ln>
        </p:spPr>
      </p:pic>
      <p:pic>
        <p:nvPicPr>
          <p:cNvPr id="359" name="Google Shape;359;p31"/>
          <p:cNvPicPr preferRelativeResize="0"/>
          <p:nvPr/>
        </p:nvPicPr>
        <p:blipFill rotWithShape="1">
          <a:blip r:embed="rId5">
            <a:alphaModFix/>
          </a:blip>
          <a:srcRect b="0" l="0" r="0" t="0"/>
          <a:stretch/>
        </p:blipFill>
        <p:spPr>
          <a:xfrm>
            <a:off x="7470969" y="588694"/>
            <a:ext cx="1448150" cy="939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Containerized Computing</a:t>
            </a:r>
            <a:endParaRPr/>
          </a:p>
        </p:txBody>
      </p:sp>
      <p:sp>
        <p:nvSpPr>
          <p:cNvPr id="365" name="Google Shape;365;p32"/>
          <p:cNvSpPr txBox="1"/>
          <p:nvPr>
            <p:ph idx="1" type="body"/>
          </p:nvPr>
        </p:nvSpPr>
        <p:spPr>
          <a:xfrm>
            <a:off x="729450" y="2065650"/>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solidFill>
                  <a:srgbClr val="000000"/>
                </a:solidFill>
              </a:rPr>
              <a:t>Tool to support reproducibility, ease-of-use, consistency, and generally of a less headache</a:t>
            </a:r>
            <a:endParaRPr>
              <a:solidFill>
                <a:srgbClr val="000000"/>
              </a:solidFill>
            </a:endParaRPr>
          </a:p>
          <a:p>
            <a:pPr indent="0" lvl="0" marL="0" rtl="0" algn="l">
              <a:lnSpc>
                <a:spcPct val="115000"/>
              </a:lnSpc>
              <a:spcBef>
                <a:spcPts val="1200"/>
              </a:spcBef>
              <a:spcAft>
                <a:spcPts val="0"/>
              </a:spcAft>
              <a:buSzPts val="1300"/>
              <a:buNone/>
            </a:pPr>
            <a:r>
              <a:t/>
            </a:r>
            <a:endParaRPr>
              <a:solidFill>
                <a:srgbClr val="000000"/>
              </a:solidFill>
            </a:endParaRPr>
          </a:p>
          <a:p>
            <a:pPr indent="-311150" lvl="0" marL="457200" rtl="0" algn="l">
              <a:lnSpc>
                <a:spcPct val="115000"/>
              </a:lnSpc>
              <a:spcBef>
                <a:spcPts val="1200"/>
              </a:spcBef>
              <a:spcAft>
                <a:spcPts val="0"/>
              </a:spcAft>
              <a:buSzPts val="1300"/>
              <a:buChar char="●"/>
            </a:pPr>
            <a:r>
              <a:rPr lang="en" u="sng">
                <a:solidFill>
                  <a:schemeClr val="accent5"/>
                </a:solidFill>
                <a:hlinkClick r:id="rId3">
                  <a:extLst>
                    <a:ext uri="{A12FA001-AC4F-418D-AE19-62706E023703}">
                      <ahyp:hlinkClr val="tx"/>
                    </a:ext>
                  </a:extLst>
                </a:hlinkClick>
              </a:rPr>
              <a:t>Introduction to Singularity: Containers for Scientific and High-Performance Computing</a:t>
            </a:r>
            <a:endParaRPr/>
          </a:p>
          <a:p>
            <a:pPr indent="0" lvl="0" marL="0" rtl="0" algn="l">
              <a:lnSpc>
                <a:spcPct val="115000"/>
              </a:lnSpc>
              <a:spcBef>
                <a:spcPts val="0"/>
              </a:spcBef>
              <a:spcAft>
                <a:spcPts val="1200"/>
              </a:spcAft>
              <a:buSzPts val="1300"/>
              <a:buNone/>
            </a:pPr>
            <a:r>
              <a:t/>
            </a:r>
            <a:endParaRPr/>
          </a:p>
        </p:txBody>
      </p:sp>
      <p:pic>
        <p:nvPicPr>
          <p:cNvPr id="366" name="Google Shape;366;p32"/>
          <p:cNvPicPr preferRelativeResize="0"/>
          <p:nvPr/>
        </p:nvPicPr>
        <p:blipFill rotWithShape="1">
          <a:blip r:embed="rId4">
            <a:alphaModFix/>
          </a:blip>
          <a:srcRect b="0" l="0" r="0" t="0"/>
          <a:stretch/>
        </p:blipFill>
        <p:spPr>
          <a:xfrm>
            <a:off x="2137799" y="3394025"/>
            <a:ext cx="1883874" cy="1611900"/>
          </a:xfrm>
          <a:prstGeom prst="rect">
            <a:avLst/>
          </a:prstGeom>
          <a:noFill/>
          <a:ln>
            <a:noFill/>
          </a:ln>
        </p:spPr>
      </p:pic>
      <p:pic>
        <p:nvPicPr>
          <p:cNvPr id="367" name="Google Shape;367;p32"/>
          <p:cNvPicPr preferRelativeResize="0"/>
          <p:nvPr/>
        </p:nvPicPr>
        <p:blipFill rotWithShape="1">
          <a:blip r:embed="rId5">
            <a:alphaModFix/>
          </a:blip>
          <a:srcRect b="0" l="0" r="0" t="0"/>
          <a:stretch/>
        </p:blipFill>
        <p:spPr>
          <a:xfrm>
            <a:off x="5082125" y="3357000"/>
            <a:ext cx="2705100" cy="1685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8.</a:t>
            </a:r>
            <a:endParaRPr/>
          </a:p>
        </p:txBody>
      </p:sp>
      <p:pic>
        <p:nvPicPr>
          <p:cNvPr id="373" name="Google Shape;373;p33"/>
          <p:cNvPicPr preferRelativeResize="0"/>
          <p:nvPr/>
        </p:nvPicPr>
        <p:blipFill rotWithShape="1">
          <a:blip r:embed="rId3">
            <a:alphaModFix/>
          </a:blip>
          <a:srcRect b="0" l="0" r="0" t="0"/>
          <a:stretch/>
        </p:blipFill>
        <p:spPr>
          <a:xfrm>
            <a:off x="201904" y="1449425"/>
            <a:ext cx="2883208" cy="1729950"/>
          </a:xfrm>
          <a:prstGeom prst="rect">
            <a:avLst/>
          </a:prstGeom>
          <a:noFill/>
          <a:ln>
            <a:noFill/>
          </a:ln>
        </p:spPr>
      </p:pic>
      <p:pic>
        <p:nvPicPr>
          <p:cNvPr id="374" name="Google Shape;374;p33"/>
          <p:cNvPicPr preferRelativeResize="0"/>
          <p:nvPr/>
        </p:nvPicPr>
        <p:blipFill rotWithShape="1">
          <a:blip r:embed="rId4">
            <a:alphaModFix/>
          </a:blip>
          <a:srcRect b="0" l="0" r="0" t="0"/>
          <a:stretch/>
        </p:blipFill>
        <p:spPr>
          <a:xfrm>
            <a:off x="3808690" y="1943000"/>
            <a:ext cx="1243701" cy="904874"/>
          </a:xfrm>
          <a:prstGeom prst="rect">
            <a:avLst/>
          </a:prstGeom>
          <a:noFill/>
          <a:ln>
            <a:noFill/>
          </a:ln>
        </p:spPr>
      </p:pic>
      <p:pic>
        <p:nvPicPr>
          <p:cNvPr id="375" name="Google Shape;375;p33"/>
          <p:cNvPicPr preferRelativeResize="0"/>
          <p:nvPr/>
        </p:nvPicPr>
        <p:blipFill rotWithShape="1">
          <a:blip r:embed="rId5">
            <a:alphaModFix/>
          </a:blip>
          <a:srcRect b="0" l="0" r="0" t="0"/>
          <a:stretch/>
        </p:blipFill>
        <p:spPr>
          <a:xfrm>
            <a:off x="5776004" y="1530466"/>
            <a:ext cx="3413299" cy="1729949"/>
          </a:xfrm>
          <a:prstGeom prst="rect">
            <a:avLst/>
          </a:prstGeom>
          <a:noFill/>
          <a:ln>
            <a:noFill/>
          </a:ln>
        </p:spPr>
      </p:pic>
      <p:cxnSp>
        <p:nvCxnSpPr>
          <p:cNvPr id="376" name="Google Shape;376;p33"/>
          <p:cNvCxnSpPr/>
          <p:nvPr/>
        </p:nvCxnSpPr>
        <p:spPr>
          <a:xfrm>
            <a:off x="3085090" y="2314412"/>
            <a:ext cx="723600" cy="0"/>
          </a:xfrm>
          <a:prstGeom prst="straightConnector1">
            <a:avLst/>
          </a:prstGeom>
          <a:noFill/>
          <a:ln cap="flat" cmpd="sng" w="38100">
            <a:solidFill>
              <a:schemeClr val="dk2"/>
            </a:solidFill>
            <a:prstDash val="solid"/>
            <a:round/>
            <a:headEnd len="sm" w="sm" type="none"/>
            <a:tailEnd len="med" w="med" type="triangle"/>
          </a:ln>
        </p:spPr>
      </p:cxnSp>
      <p:cxnSp>
        <p:nvCxnSpPr>
          <p:cNvPr id="377" name="Google Shape;377;p33"/>
          <p:cNvCxnSpPr>
            <a:stCxn id="374" idx="3"/>
            <a:endCxn id="375" idx="1"/>
          </p:cNvCxnSpPr>
          <p:nvPr/>
        </p:nvCxnSpPr>
        <p:spPr>
          <a:xfrm>
            <a:off x="5052391" y="2395437"/>
            <a:ext cx="723600" cy="0"/>
          </a:xfrm>
          <a:prstGeom prst="straightConnector1">
            <a:avLst/>
          </a:prstGeom>
          <a:noFill/>
          <a:ln cap="flat" cmpd="sng" w="38100">
            <a:solidFill>
              <a:schemeClr val="dk2"/>
            </a:solidFill>
            <a:prstDash val="solid"/>
            <a:round/>
            <a:headEnd len="sm" w="sm" type="none"/>
            <a:tailEnd len="med" w="med" type="triangle"/>
          </a:ln>
        </p:spPr>
      </p:cxnSp>
      <p:sp>
        <p:nvSpPr>
          <p:cNvPr id="378" name="Google Shape;378;p33"/>
          <p:cNvSpPr txBox="1"/>
          <p:nvPr/>
        </p:nvSpPr>
        <p:spPr>
          <a:xfrm>
            <a:off x="582925" y="3394700"/>
            <a:ext cx="1954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1 month loading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1 month sailing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2 months unloading</a:t>
            </a:r>
            <a:endParaRPr b="0" i="0" sz="1400" u="none" cap="none" strike="noStrike">
              <a:solidFill>
                <a:srgbClr val="000000"/>
              </a:solidFill>
              <a:latin typeface="Lato"/>
              <a:ea typeface="Lato"/>
              <a:cs typeface="Lato"/>
              <a:sym typeface="Lato"/>
            </a:endParaRPr>
          </a:p>
        </p:txBody>
      </p:sp>
      <p:sp>
        <p:nvSpPr>
          <p:cNvPr id="379" name="Google Shape;379;p33"/>
          <p:cNvSpPr txBox="1"/>
          <p:nvPr/>
        </p:nvSpPr>
        <p:spPr>
          <a:xfrm>
            <a:off x="6505400" y="3400838"/>
            <a:ext cx="1954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0.25 month loading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1 month sailing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0.25 month  unloading</a:t>
            </a:r>
            <a:endParaRPr b="0" i="0" sz="1400" u="none" cap="none" strike="noStrike">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9.</a:t>
            </a:r>
            <a:endParaRPr/>
          </a:p>
        </p:txBody>
      </p:sp>
      <p:cxnSp>
        <p:nvCxnSpPr>
          <p:cNvPr id="385" name="Google Shape;385;p34"/>
          <p:cNvCxnSpPr/>
          <p:nvPr/>
        </p:nvCxnSpPr>
        <p:spPr>
          <a:xfrm>
            <a:off x="3085090" y="2314412"/>
            <a:ext cx="723600" cy="0"/>
          </a:xfrm>
          <a:prstGeom prst="straightConnector1">
            <a:avLst/>
          </a:prstGeom>
          <a:noFill/>
          <a:ln cap="flat" cmpd="sng" w="38100">
            <a:solidFill>
              <a:schemeClr val="dk2"/>
            </a:solidFill>
            <a:prstDash val="solid"/>
            <a:round/>
            <a:headEnd len="sm" w="sm" type="none"/>
            <a:tailEnd len="med" w="med" type="triangle"/>
          </a:ln>
        </p:spPr>
      </p:cxnSp>
      <p:cxnSp>
        <p:nvCxnSpPr>
          <p:cNvPr id="386" name="Google Shape;386;p34"/>
          <p:cNvCxnSpPr/>
          <p:nvPr/>
        </p:nvCxnSpPr>
        <p:spPr>
          <a:xfrm>
            <a:off x="5052404" y="2395441"/>
            <a:ext cx="723600" cy="0"/>
          </a:xfrm>
          <a:prstGeom prst="straightConnector1">
            <a:avLst/>
          </a:prstGeom>
          <a:noFill/>
          <a:ln cap="flat" cmpd="sng" w="38100">
            <a:solidFill>
              <a:schemeClr val="dk2"/>
            </a:solidFill>
            <a:prstDash val="solid"/>
            <a:round/>
            <a:headEnd len="sm" w="sm" type="none"/>
            <a:tailEnd len="med" w="med" type="triangle"/>
          </a:ln>
        </p:spPr>
      </p:cxnSp>
      <p:sp>
        <p:nvSpPr>
          <p:cNvPr id="387" name="Google Shape;387;p34"/>
          <p:cNvSpPr txBox="1"/>
          <p:nvPr/>
        </p:nvSpPr>
        <p:spPr>
          <a:xfrm>
            <a:off x="582925" y="3394700"/>
            <a:ext cx="2288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1 week packaging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5  weeks developing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~no repackaging </a:t>
            </a:r>
            <a:endParaRPr b="0" i="0" sz="1400" u="none" cap="none" strike="noStrike">
              <a:solidFill>
                <a:srgbClr val="000000"/>
              </a:solidFill>
              <a:latin typeface="Lato"/>
              <a:ea typeface="Lato"/>
              <a:cs typeface="Lato"/>
              <a:sym typeface="Lato"/>
            </a:endParaRPr>
          </a:p>
        </p:txBody>
      </p:sp>
      <p:sp>
        <p:nvSpPr>
          <p:cNvPr id="388" name="Google Shape;388;p34"/>
          <p:cNvSpPr txBox="1"/>
          <p:nvPr/>
        </p:nvSpPr>
        <p:spPr>
          <a:xfrm>
            <a:off x="6505400" y="3400850"/>
            <a:ext cx="2288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10 minutes packaging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5  weeks developing</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30 minutes repackaging</a:t>
            </a:r>
            <a:endParaRPr b="0" i="0" sz="1400" u="none" cap="none" strike="noStrike">
              <a:solidFill>
                <a:srgbClr val="000000"/>
              </a:solidFill>
              <a:latin typeface="Lato"/>
              <a:ea typeface="Lato"/>
              <a:cs typeface="Lato"/>
              <a:sym typeface="Lato"/>
            </a:endParaRPr>
          </a:p>
        </p:txBody>
      </p:sp>
      <p:pic>
        <p:nvPicPr>
          <p:cNvPr id="389" name="Google Shape;389;p34"/>
          <p:cNvPicPr preferRelativeResize="0"/>
          <p:nvPr/>
        </p:nvPicPr>
        <p:blipFill rotWithShape="1">
          <a:blip r:embed="rId3">
            <a:alphaModFix/>
          </a:blip>
          <a:srcRect b="0" l="0" r="0" t="0"/>
          <a:stretch/>
        </p:blipFill>
        <p:spPr>
          <a:xfrm>
            <a:off x="3944768" y="1979800"/>
            <a:ext cx="971563" cy="831300"/>
          </a:xfrm>
          <a:prstGeom prst="rect">
            <a:avLst/>
          </a:prstGeom>
          <a:noFill/>
          <a:ln>
            <a:noFill/>
          </a:ln>
        </p:spPr>
      </p:pic>
      <p:pic>
        <p:nvPicPr>
          <p:cNvPr id="390" name="Google Shape;390;p34"/>
          <p:cNvPicPr preferRelativeResize="0"/>
          <p:nvPr/>
        </p:nvPicPr>
        <p:blipFill rotWithShape="1">
          <a:blip r:embed="rId4">
            <a:alphaModFix/>
          </a:blip>
          <a:srcRect b="0" l="0" r="0" t="0"/>
          <a:stretch/>
        </p:blipFill>
        <p:spPr>
          <a:xfrm>
            <a:off x="582925" y="1280938"/>
            <a:ext cx="2209800" cy="2066925"/>
          </a:xfrm>
          <a:prstGeom prst="rect">
            <a:avLst/>
          </a:prstGeom>
          <a:noFill/>
          <a:ln>
            <a:noFill/>
          </a:ln>
        </p:spPr>
      </p:pic>
      <p:pic>
        <p:nvPicPr>
          <p:cNvPr id="391" name="Google Shape;391;p34"/>
          <p:cNvPicPr preferRelativeResize="0"/>
          <p:nvPr/>
        </p:nvPicPr>
        <p:blipFill rotWithShape="1">
          <a:blip r:embed="rId5">
            <a:alphaModFix/>
          </a:blip>
          <a:srcRect b="0" l="0" r="0" t="0"/>
          <a:stretch/>
        </p:blipFill>
        <p:spPr>
          <a:xfrm>
            <a:off x="5912077" y="1488239"/>
            <a:ext cx="2683526" cy="165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Figure 10. sbatch singul_hpc_run.py</a:t>
            </a:r>
            <a:endParaRPr/>
          </a:p>
        </p:txBody>
      </p:sp>
      <p:pic>
        <p:nvPicPr>
          <p:cNvPr id="397" name="Google Shape;397;p35"/>
          <p:cNvPicPr preferRelativeResize="0"/>
          <p:nvPr/>
        </p:nvPicPr>
        <p:blipFill rotWithShape="1">
          <a:blip r:embed="rId3">
            <a:alphaModFix/>
          </a:blip>
          <a:srcRect b="0" l="0" r="0" t="0"/>
          <a:stretch/>
        </p:blipFill>
        <p:spPr>
          <a:xfrm>
            <a:off x="2509088" y="150475"/>
            <a:ext cx="4129118" cy="4067751"/>
          </a:xfrm>
          <a:prstGeom prst="rect">
            <a:avLst/>
          </a:prstGeom>
          <a:noFill/>
          <a:ln>
            <a:noFill/>
          </a:ln>
        </p:spPr>
      </p:pic>
      <p:pic>
        <p:nvPicPr>
          <p:cNvPr id="398" name="Google Shape;398;p35"/>
          <p:cNvPicPr preferRelativeResize="0"/>
          <p:nvPr/>
        </p:nvPicPr>
        <p:blipFill rotWithShape="1">
          <a:blip r:embed="rId4">
            <a:alphaModFix/>
          </a:blip>
          <a:srcRect b="0" l="0" r="0" t="0"/>
          <a:stretch/>
        </p:blipFill>
        <p:spPr>
          <a:xfrm>
            <a:off x="7470969" y="588694"/>
            <a:ext cx="1448150" cy="939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FAQ</a:t>
            </a:r>
            <a:endParaRPr/>
          </a:p>
        </p:txBody>
      </p:sp>
      <p:sp>
        <p:nvSpPr>
          <p:cNvPr id="404" name="Google Shape;404;p3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AutoNum type="arabicPeriod"/>
            </a:pPr>
            <a:r>
              <a:rPr lang="en"/>
              <a:t>Can I run any programs on the login node?</a:t>
            </a:r>
            <a:endParaRPr/>
          </a:p>
          <a:p>
            <a:pPr indent="-298450" lvl="1" marL="914400" rtl="0" algn="l">
              <a:lnSpc>
                <a:spcPct val="115000"/>
              </a:lnSpc>
              <a:spcBef>
                <a:spcPts val="0"/>
              </a:spcBef>
              <a:spcAft>
                <a:spcPts val="0"/>
              </a:spcAft>
              <a:buSzPts val="1100"/>
              <a:buAutoNum type="alphaLcPeriod"/>
            </a:pPr>
            <a:r>
              <a:rPr lang="en"/>
              <a:t>Yes small programs are acceptable.</a:t>
            </a:r>
            <a:endParaRPr/>
          </a:p>
          <a:p>
            <a:pPr indent="0" lvl="0" marL="91440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AutoNum type="arabicPeriod"/>
            </a:pPr>
            <a:r>
              <a:rPr lang="en"/>
              <a:t>What if I need help doing something on the HPC?</a:t>
            </a:r>
            <a:endParaRPr/>
          </a:p>
          <a:p>
            <a:pPr indent="-298450" lvl="1" marL="914400" rtl="0" algn="l">
              <a:lnSpc>
                <a:spcPct val="115000"/>
              </a:lnSpc>
              <a:spcBef>
                <a:spcPts val="0"/>
              </a:spcBef>
              <a:spcAft>
                <a:spcPts val="0"/>
              </a:spcAft>
              <a:buSzPts val="1100"/>
              <a:buAutoNum type="alphaLcPeriod" startAt="2"/>
            </a:pPr>
            <a:r>
              <a:rPr lang="en"/>
              <a:t>ndclab.github.io/wiki</a:t>
            </a:r>
            <a:endParaRPr/>
          </a:p>
          <a:p>
            <a:pPr indent="-298450" lvl="1" marL="914400" rtl="0" algn="l">
              <a:lnSpc>
                <a:spcPct val="115000"/>
              </a:lnSpc>
              <a:spcBef>
                <a:spcPts val="0"/>
              </a:spcBef>
              <a:spcAft>
                <a:spcPts val="0"/>
              </a:spcAft>
              <a:buSzPts val="1100"/>
              <a:buAutoNum type="alphaLcPeriod" startAt="2"/>
            </a:pPr>
            <a:r>
              <a:rPr lang="en"/>
              <a:t>Lab Tech (Farukh)</a:t>
            </a:r>
            <a:endParaRPr/>
          </a:p>
          <a:p>
            <a:pPr indent="-298450" lvl="1" marL="914400" rtl="0" algn="l">
              <a:lnSpc>
                <a:spcPct val="115000"/>
              </a:lnSpc>
              <a:spcBef>
                <a:spcPts val="0"/>
              </a:spcBef>
              <a:spcAft>
                <a:spcPts val="0"/>
              </a:spcAft>
              <a:buSzPts val="1100"/>
              <a:buAutoNum type="alphaLcPeriod" startAt="2"/>
            </a:pPr>
            <a:r>
              <a:rPr lang="en"/>
              <a:t>IRCC</a:t>
            </a:r>
            <a:endParaRPr/>
          </a:p>
        </p:txBody>
      </p:sp>
      <p:sp>
        <p:nvSpPr>
          <p:cNvPr id="405" name="Google Shape;405;p3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AutoNum type="arabicPeriod" startAt="3"/>
            </a:pPr>
            <a:r>
              <a:rPr lang="en"/>
              <a:t>How do I contact IRCC?</a:t>
            </a:r>
            <a:endParaRPr/>
          </a:p>
          <a:p>
            <a:pPr indent="-298450" lvl="1" marL="914400" rtl="0" algn="l">
              <a:lnSpc>
                <a:spcPct val="115000"/>
              </a:lnSpc>
              <a:spcBef>
                <a:spcPts val="0"/>
              </a:spcBef>
              <a:spcAft>
                <a:spcPts val="0"/>
              </a:spcAft>
              <a:buSzPts val="1100"/>
              <a:buAutoNum type="alphaLcPeriod"/>
            </a:pPr>
            <a:r>
              <a:rPr lang="en" u="sng">
                <a:solidFill>
                  <a:schemeClr val="hlink"/>
                </a:solidFill>
                <a:hlinkClick r:id="rId3"/>
              </a:rPr>
              <a:t>ircc@fiu.edu</a:t>
            </a:r>
            <a:r>
              <a:rPr lang="en"/>
              <a:t> </a:t>
            </a:r>
            <a:endParaRPr/>
          </a:p>
          <a:p>
            <a:pPr indent="0" lvl="0" marL="91440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AutoNum type="arabicPeriod" startAt="3"/>
            </a:pPr>
            <a:r>
              <a:rPr lang="en"/>
              <a:t>...</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the HPC? </a:t>
            </a:r>
            <a:endParaRPr/>
          </a:p>
        </p:txBody>
      </p:sp>
      <p:sp>
        <p:nvSpPr>
          <p:cNvPr id="112" name="Google Shape;112;p4"/>
          <p:cNvSpPr txBox="1"/>
          <p:nvPr>
            <p:ph idx="1" type="body"/>
          </p:nvPr>
        </p:nvSpPr>
        <p:spPr>
          <a:xfrm>
            <a:off x="729450" y="2078875"/>
            <a:ext cx="7688700" cy="535200"/>
          </a:xfrm>
          <a:prstGeom prst="rect">
            <a:avLst/>
          </a:prstGeom>
          <a:noFill/>
          <a:ln>
            <a:noFill/>
          </a:ln>
        </p:spPr>
        <p:txBody>
          <a:bodyPr anchorCtr="0" anchor="t" bIns="91425" lIns="91425" spcFirstLastPara="1" rIns="91425" wrap="square" tIns="91425">
            <a:noAutofit/>
          </a:bodyPr>
          <a:lstStyle/>
          <a:p>
            <a:pPr indent="-330200" lvl="0" marL="457200" rtl="0" algn="l">
              <a:lnSpc>
                <a:spcPct val="130000"/>
              </a:lnSpc>
              <a:spcBef>
                <a:spcPts val="1000"/>
              </a:spcBef>
              <a:spcAft>
                <a:spcPts val="0"/>
              </a:spcAft>
              <a:buSzPts val="1600"/>
              <a:buChar char="●"/>
            </a:pPr>
            <a:r>
              <a:rPr lang="en">
                <a:solidFill>
                  <a:srgbClr val="353744"/>
                </a:solidFill>
              </a:rPr>
              <a:t>A</a:t>
            </a:r>
            <a:r>
              <a:rPr lang="en">
                <a:solidFill>
                  <a:schemeClr val="dk1"/>
                </a:solidFill>
              </a:rPr>
              <a:t> network of computers </a:t>
            </a:r>
            <a:r>
              <a:rPr lang="en">
                <a:solidFill>
                  <a:srgbClr val="353744"/>
                </a:solidFill>
              </a:rPr>
              <a:t>designed to process </a:t>
            </a:r>
            <a:r>
              <a:rPr lang="en">
                <a:solidFill>
                  <a:schemeClr val="accent3"/>
                </a:solidFill>
              </a:rPr>
              <a:t>computationally expensive</a:t>
            </a:r>
            <a:r>
              <a:rPr lang="en">
                <a:solidFill>
                  <a:srgbClr val="353744"/>
                </a:solidFill>
              </a:rPr>
              <a:t> tasks and store </a:t>
            </a:r>
            <a:r>
              <a:rPr lang="en">
                <a:solidFill>
                  <a:schemeClr val="accent3"/>
                </a:solidFill>
              </a:rPr>
              <a:t>terabytes of data</a:t>
            </a:r>
            <a:r>
              <a:rPr lang="en">
                <a:solidFill>
                  <a:srgbClr val="353744"/>
                </a:solidFill>
              </a:rPr>
              <a:t>.</a:t>
            </a:r>
            <a:endParaRPr sz="1600"/>
          </a:p>
        </p:txBody>
      </p:sp>
      <p:pic>
        <p:nvPicPr>
          <p:cNvPr id="113" name="Google Shape;113;p4"/>
          <p:cNvPicPr preferRelativeResize="0"/>
          <p:nvPr/>
        </p:nvPicPr>
        <p:blipFill rotWithShape="1">
          <a:blip r:embed="rId3">
            <a:alphaModFix/>
          </a:blip>
          <a:srcRect b="0" l="0" r="0" t="0"/>
          <a:stretch/>
        </p:blipFill>
        <p:spPr>
          <a:xfrm>
            <a:off x="2581250" y="2762125"/>
            <a:ext cx="3236647" cy="2224625"/>
          </a:xfrm>
          <a:prstGeom prst="rect">
            <a:avLst/>
          </a:prstGeom>
          <a:noFill/>
          <a:ln>
            <a:noFill/>
          </a:ln>
        </p:spPr>
      </p:pic>
      <p:pic>
        <p:nvPicPr>
          <p:cNvPr id="114" name="Google Shape;114;p4"/>
          <p:cNvPicPr preferRelativeResize="0"/>
          <p:nvPr/>
        </p:nvPicPr>
        <p:blipFill rotWithShape="1">
          <a:blip r:embed="rId4">
            <a:alphaModFix/>
          </a:blip>
          <a:srcRect b="0" l="0" r="64939" t="62463"/>
          <a:stretch/>
        </p:blipFill>
        <p:spPr>
          <a:xfrm>
            <a:off x="2581250" y="4151975"/>
            <a:ext cx="1134450" cy="83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do we use the HPC?</a:t>
            </a:r>
            <a:endParaRPr/>
          </a:p>
        </p:txBody>
      </p:sp>
      <p:sp>
        <p:nvSpPr>
          <p:cNvPr id="120" name="Google Shape;120;p5"/>
          <p:cNvSpPr/>
          <p:nvPr/>
        </p:nvSpPr>
        <p:spPr>
          <a:xfrm>
            <a:off x="729450" y="1983650"/>
            <a:ext cx="7688700" cy="286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947950" y="2176775"/>
            <a:ext cx="2370000" cy="2492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Secure Data Warehouse</a:t>
            </a:r>
            <a:endParaRPr b="1" i="0" sz="2000" u="none" cap="none" strike="noStrike">
              <a:solidFill>
                <a:srgbClr val="000000"/>
              </a:solidFill>
              <a:latin typeface="Arial"/>
              <a:ea typeface="Arial"/>
              <a:cs typeface="Arial"/>
              <a:sym typeface="Arial"/>
            </a:endParaRPr>
          </a:p>
        </p:txBody>
      </p:sp>
      <p:sp>
        <p:nvSpPr>
          <p:cNvPr id="122" name="Google Shape;122;p5"/>
          <p:cNvSpPr/>
          <p:nvPr/>
        </p:nvSpPr>
        <p:spPr>
          <a:xfrm>
            <a:off x="3388800" y="2168000"/>
            <a:ext cx="2370000" cy="249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High-speed &amp; Parallel Resource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p:nvPr/>
        </p:nvSpPr>
        <p:spPr>
          <a:xfrm>
            <a:off x="5829650" y="2176775"/>
            <a:ext cx="2370000" cy="2492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Central Repository of Analyses</a:t>
            </a:r>
            <a:endParaRPr b="0" i="0" sz="1400" u="none" cap="none" strike="noStrike">
              <a:solidFill>
                <a:srgbClr val="000000"/>
              </a:solidFill>
              <a:latin typeface="Arial"/>
              <a:ea typeface="Arial"/>
              <a:cs typeface="Arial"/>
              <a:sym typeface="Arial"/>
            </a:endParaRPr>
          </a:p>
        </p:txBody>
      </p:sp>
      <p:pic>
        <p:nvPicPr>
          <p:cNvPr id="124" name="Google Shape;124;p5"/>
          <p:cNvPicPr preferRelativeResize="0"/>
          <p:nvPr/>
        </p:nvPicPr>
        <p:blipFill rotWithShape="1">
          <a:blip r:embed="rId3">
            <a:alphaModFix/>
          </a:blip>
          <a:srcRect b="0" l="0" r="0" t="0"/>
          <a:stretch/>
        </p:blipFill>
        <p:spPr>
          <a:xfrm>
            <a:off x="3695200" y="3341075"/>
            <a:ext cx="1757200" cy="988425"/>
          </a:xfrm>
          <a:prstGeom prst="rect">
            <a:avLst/>
          </a:prstGeom>
          <a:noFill/>
          <a:ln>
            <a:noFill/>
          </a:ln>
        </p:spPr>
      </p:pic>
      <p:pic>
        <p:nvPicPr>
          <p:cNvPr id="125" name="Google Shape;125;p5"/>
          <p:cNvPicPr preferRelativeResize="0"/>
          <p:nvPr/>
        </p:nvPicPr>
        <p:blipFill rotWithShape="1">
          <a:blip r:embed="rId4">
            <a:alphaModFix/>
          </a:blip>
          <a:srcRect b="0" l="0" r="0" t="0"/>
          <a:stretch/>
        </p:blipFill>
        <p:spPr>
          <a:xfrm>
            <a:off x="1320701" y="3293487"/>
            <a:ext cx="1624475" cy="1083625"/>
          </a:xfrm>
          <a:prstGeom prst="rect">
            <a:avLst/>
          </a:prstGeom>
          <a:noFill/>
          <a:ln>
            <a:noFill/>
          </a:ln>
        </p:spPr>
      </p:pic>
      <p:pic>
        <p:nvPicPr>
          <p:cNvPr id="126" name="Google Shape;126;p5"/>
          <p:cNvPicPr preferRelativeResize="0"/>
          <p:nvPr/>
        </p:nvPicPr>
        <p:blipFill rotWithShape="1">
          <a:blip r:embed="rId5">
            <a:alphaModFix/>
          </a:blip>
          <a:srcRect b="0" l="0" r="0" t="0"/>
          <a:stretch/>
        </p:blipFill>
        <p:spPr>
          <a:xfrm>
            <a:off x="6144775" y="3300977"/>
            <a:ext cx="1624475" cy="10686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Getting Started</a:t>
            </a:r>
            <a:endParaRPr/>
          </a:p>
        </p:txBody>
      </p:sp>
      <p:grpSp>
        <p:nvGrpSpPr>
          <p:cNvPr id="132" name="Google Shape;132;p6"/>
          <p:cNvGrpSpPr/>
          <p:nvPr/>
        </p:nvGrpSpPr>
        <p:grpSpPr>
          <a:xfrm>
            <a:off x="2510091" y="2168532"/>
            <a:ext cx="4127112" cy="2548134"/>
            <a:chOff x="2087294" y="2081575"/>
            <a:chExt cx="4969431" cy="3061925"/>
          </a:xfrm>
        </p:grpSpPr>
        <p:pic>
          <p:nvPicPr>
            <p:cNvPr id="133" name="Google Shape;133;p6"/>
            <p:cNvPicPr preferRelativeResize="0"/>
            <p:nvPr/>
          </p:nvPicPr>
          <p:blipFill rotWithShape="1">
            <a:blip r:embed="rId3">
              <a:alphaModFix/>
            </a:blip>
            <a:srcRect b="0" l="0" r="0" t="0"/>
            <a:stretch/>
          </p:blipFill>
          <p:spPr>
            <a:xfrm>
              <a:off x="2087294" y="2081575"/>
              <a:ext cx="4969426" cy="3061925"/>
            </a:xfrm>
            <a:prstGeom prst="rect">
              <a:avLst/>
            </a:prstGeom>
            <a:noFill/>
            <a:ln>
              <a:noFill/>
            </a:ln>
          </p:spPr>
        </p:pic>
        <p:pic>
          <p:nvPicPr>
            <p:cNvPr id="134" name="Google Shape;134;p6"/>
            <p:cNvPicPr preferRelativeResize="0"/>
            <p:nvPr/>
          </p:nvPicPr>
          <p:blipFill rotWithShape="1">
            <a:blip r:embed="rId4">
              <a:alphaModFix/>
            </a:blip>
            <a:srcRect b="0" l="0" r="0" t="0"/>
            <a:stretch/>
          </p:blipFill>
          <p:spPr>
            <a:xfrm>
              <a:off x="6417225" y="2411750"/>
              <a:ext cx="580025" cy="320000"/>
            </a:xfrm>
            <a:prstGeom prst="rect">
              <a:avLst/>
            </a:prstGeom>
            <a:noFill/>
            <a:ln>
              <a:noFill/>
            </a:ln>
          </p:spPr>
        </p:pic>
        <p:pic>
          <p:nvPicPr>
            <p:cNvPr id="135" name="Google Shape;135;p6"/>
            <p:cNvPicPr preferRelativeResize="0"/>
            <p:nvPr/>
          </p:nvPicPr>
          <p:blipFill rotWithShape="1">
            <a:blip r:embed="rId4">
              <a:alphaModFix/>
            </a:blip>
            <a:srcRect b="0" l="0" r="0" t="0"/>
            <a:stretch/>
          </p:blipFill>
          <p:spPr>
            <a:xfrm>
              <a:off x="6417225" y="3253275"/>
              <a:ext cx="580025" cy="320000"/>
            </a:xfrm>
            <a:prstGeom prst="rect">
              <a:avLst/>
            </a:prstGeom>
            <a:noFill/>
            <a:ln>
              <a:noFill/>
            </a:ln>
          </p:spPr>
        </p:pic>
        <p:pic>
          <p:nvPicPr>
            <p:cNvPr id="136" name="Google Shape;136;p6"/>
            <p:cNvPicPr preferRelativeResize="0"/>
            <p:nvPr/>
          </p:nvPicPr>
          <p:blipFill rotWithShape="1">
            <a:blip r:embed="rId4">
              <a:alphaModFix/>
            </a:blip>
            <a:srcRect b="0" l="0" r="0" t="0"/>
            <a:stretch/>
          </p:blipFill>
          <p:spPr>
            <a:xfrm>
              <a:off x="6476700" y="4094800"/>
              <a:ext cx="580025" cy="320000"/>
            </a:xfrm>
            <a:prstGeom prst="rect">
              <a:avLst/>
            </a:prstGeom>
            <a:noFill/>
            <a:ln>
              <a:noFill/>
            </a:ln>
          </p:spPr>
        </p:pic>
      </p:grpSp>
      <p:sp>
        <p:nvSpPr>
          <p:cNvPr id="137" name="Google Shape;137;p6"/>
          <p:cNvSpPr/>
          <p:nvPr/>
        </p:nvSpPr>
        <p:spPr>
          <a:xfrm>
            <a:off x="5403275" y="2396950"/>
            <a:ext cx="493800" cy="195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Preconditions</a:t>
            </a:r>
            <a:endParaRPr/>
          </a:p>
        </p:txBody>
      </p:sp>
      <p:sp>
        <p:nvSpPr>
          <p:cNvPr id="143" name="Google Shape;143;p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Char char="●"/>
            </a:pPr>
            <a:r>
              <a:rPr lang="en" sz="1400"/>
              <a:t>HPC Account</a:t>
            </a:r>
            <a:endParaRPr sz="1400"/>
          </a:p>
          <a:p>
            <a:pPr indent="-317500" lvl="0" marL="457200" rtl="0" algn="l">
              <a:lnSpc>
                <a:spcPct val="200000"/>
              </a:lnSpc>
              <a:spcBef>
                <a:spcPts val="0"/>
              </a:spcBef>
              <a:spcAft>
                <a:spcPts val="0"/>
              </a:spcAft>
              <a:buSzPts val="1400"/>
              <a:buChar char="●"/>
            </a:pPr>
            <a:r>
              <a:rPr lang="en" sz="1400"/>
              <a:t>VPN</a:t>
            </a:r>
            <a:endParaRPr sz="1400"/>
          </a:p>
          <a:p>
            <a:pPr indent="-317500" lvl="0" marL="457200" rtl="0" algn="l">
              <a:lnSpc>
                <a:spcPct val="200000"/>
              </a:lnSpc>
              <a:spcBef>
                <a:spcPts val="0"/>
              </a:spcBef>
              <a:spcAft>
                <a:spcPts val="0"/>
              </a:spcAft>
              <a:buSzPts val="1400"/>
              <a:buChar char="●"/>
            </a:pPr>
            <a:r>
              <a:rPr lang="en" sz="1400"/>
              <a:t>Antivirus </a:t>
            </a:r>
            <a:endParaRPr sz="1400"/>
          </a:p>
        </p:txBody>
      </p:sp>
      <p:pic>
        <p:nvPicPr>
          <p:cNvPr id="144" name="Google Shape;144;p7"/>
          <p:cNvPicPr preferRelativeResize="0"/>
          <p:nvPr/>
        </p:nvPicPr>
        <p:blipFill rotWithShape="1">
          <a:blip r:embed="rId3">
            <a:alphaModFix/>
          </a:blip>
          <a:srcRect b="0" l="0" r="0" t="0"/>
          <a:stretch/>
        </p:blipFill>
        <p:spPr>
          <a:xfrm>
            <a:off x="3094475" y="1505430"/>
            <a:ext cx="5413724" cy="3228775"/>
          </a:xfrm>
          <a:prstGeom prst="rect">
            <a:avLst/>
          </a:prstGeom>
          <a:noFill/>
          <a:ln>
            <a:noFill/>
          </a:ln>
        </p:spPr>
      </p:pic>
      <p:pic>
        <p:nvPicPr>
          <p:cNvPr id="145" name="Google Shape;145;p7"/>
          <p:cNvPicPr preferRelativeResize="0"/>
          <p:nvPr/>
        </p:nvPicPr>
        <p:blipFill rotWithShape="1">
          <a:blip r:embed="rId4">
            <a:alphaModFix/>
          </a:blip>
          <a:srcRect b="0" l="0" r="0" t="0"/>
          <a:stretch/>
        </p:blipFill>
        <p:spPr>
          <a:xfrm>
            <a:off x="8418150" y="3483802"/>
            <a:ext cx="378024" cy="4725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HPC Account</a:t>
            </a:r>
            <a:endParaRPr/>
          </a:p>
        </p:txBody>
      </p:sp>
      <p:sp>
        <p:nvSpPr>
          <p:cNvPr id="151" name="Google Shape;151;p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Char char="●"/>
            </a:pPr>
            <a:r>
              <a:rPr lang="en" sz="1400"/>
              <a:t>If you are eligible (FIU-affiliated) you can request an HPC account</a:t>
            </a:r>
            <a:endParaRPr sz="1400"/>
          </a:p>
          <a:p>
            <a:pPr indent="-317500" lvl="0" marL="457200" rtl="0" algn="l">
              <a:lnSpc>
                <a:spcPct val="200000"/>
              </a:lnSpc>
              <a:spcBef>
                <a:spcPts val="0"/>
              </a:spcBef>
              <a:spcAft>
                <a:spcPts val="0"/>
              </a:spcAft>
              <a:buSzPts val="1400"/>
              <a:buChar char="●"/>
            </a:pPr>
            <a:r>
              <a:rPr lang="en" sz="1400"/>
              <a:t>This can take anywhere from 1-2 weeks</a:t>
            </a:r>
            <a:endParaRPr sz="1400"/>
          </a:p>
          <a:p>
            <a:pPr indent="-317500" lvl="0" marL="457200" rtl="0" algn="l">
              <a:lnSpc>
                <a:spcPct val="200000"/>
              </a:lnSpc>
              <a:spcBef>
                <a:spcPts val="0"/>
              </a:spcBef>
              <a:spcAft>
                <a:spcPts val="0"/>
              </a:spcAft>
              <a:buSzPts val="1400"/>
              <a:buChar char="●"/>
            </a:pPr>
            <a:r>
              <a:rPr lang="en" sz="1400"/>
              <a:t>Hard-stop</a:t>
            </a:r>
            <a:endParaRPr sz="1400"/>
          </a:p>
        </p:txBody>
      </p:sp>
      <p:pic>
        <p:nvPicPr>
          <p:cNvPr id="152" name="Google Shape;152;p8"/>
          <p:cNvPicPr preferRelativeResize="0"/>
          <p:nvPr/>
        </p:nvPicPr>
        <p:blipFill rotWithShape="1">
          <a:blip r:embed="rId3">
            <a:alphaModFix/>
          </a:blip>
          <a:srcRect b="0" l="0" r="0" t="0"/>
          <a:stretch/>
        </p:blipFill>
        <p:spPr>
          <a:xfrm>
            <a:off x="6429000" y="1898029"/>
            <a:ext cx="2458601" cy="1843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VPN </a:t>
            </a:r>
            <a:endParaRPr/>
          </a:p>
        </p:txBody>
      </p:sp>
      <p:sp>
        <p:nvSpPr>
          <p:cNvPr id="158" name="Google Shape;158;p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Char char="●"/>
            </a:pPr>
            <a:r>
              <a:rPr lang="en" sz="1400"/>
              <a:t>Only required for off-campus to access the FIU intranet </a:t>
            </a:r>
            <a:endParaRPr sz="1400"/>
          </a:p>
          <a:p>
            <a:pPr indent="-317500" lvl="0" marL="457200" rtl="0" algn="l">
              <a:lnSpc>
                <a:spcPct val="200000"/>
              </a:lnSpc>
              <a:spcBef>
                <a:spcPts val="0"/>
              </a:spcBef>
              <a:spcAft>
                <a:spcPts val="0"/>
              </a:spcAft>
              <a:buSzPts val="1400"/>
              <a:buChar char="●"/>
            </a:pPr>
            <a:r>
              <a:rPr lang="en" sz="1400"/>
              <a:t>That is where the HPC cluster lives</a:t>
            </a:r>
            <a:endParaRPr sz="1400"/>
          </a:p>
          <a:p>
            <a:pPr indent="-317500" lvl="0" marL="457200" rtl="0" algn="l">
              <a:lnSpc>
                <a:spcPct val="115000"/>
              </a:lnSpc>
              <a:spcBef>
                <a:spcPts val="0"/>
              </a:spcBef>
              <a:spcAft>
                <a:spcPts val="0"/>
              </a:spcAft>
              <a:buSzPts val="1400"/>
              <a:buChar char="●"/>
            </a:pPr>
            <a:r>
              <a:rPr lang="en" sz="1400"/>
              <a:t>To download, visit </a:t>
            </a:r>
            <a:r>
              <a:rPr lang="en" sz="1400" u="sng">
                <a:solidFill>
                  <a:schemeClr val="hlink"/>
                </a:solidFill>
                <a:hlinkClick r:id="rId3"/>
              </a:rPr>
              <a:t>network.fiu.edu/vpn/ </a:t>
            </a:r>
            <a:r>
              <a:rPr lang="en" sz="1400"/>
              <a:t> </a:t>
            </a:r>
            <a:endParaRPr sz="1400"/>
          </a:p>
          <a:p>
            <a:pPr indent="0" lvl="0" marL="457200" rtl="0" algn="l">
              <a:lnSpc>
                <a:spcPct val="115000"/>
              </a:lnSpc>
              <a:spcBef>
                <a:spcPts val="1200"/>
              </a:spcBef>
              <a:spcAft>
                <a:spcPts val="1200"/>
              </a:spcAft>
              <a:buSzPts val="1300"/>
              <a:buNone/>
            </a:pPr>
            <a:r>
              <a:t/>
            </a:r>
            <a:endParaRPr sz="1400"/>
          </a:p>
        </p:txBody>
      </p:sp>
      <p:pic>
        <p:nvPicPr>
          <p:cNvPr id="159" name="Google Shape;159;p9"/>
          <p:cNvPicPr preferRelativeResize="0"/>
          <p:nvPr/>
        </p:nvPicPr>
        <p:blipFill rotWithShape="1">
          <a:blip r:embed="rId4">
            <a:alphaModFix/>
          </a:blip>
          <a:srcRect b="0" l="0" r="0" t="0"/>
          <a:stretch/>
        </p:blipFill>
        <p:spPr>
          <a:xfrm>
            <a:off x="5701225" y="1853850"/>
            <a:ext cx="3276749" cy="2126850"/>
          </a:xfrm>
          <a:prstGeom prst="rect">
            <a:avLst/>
          </a:prstGeom>
          <a:noFill/>
          <a:ln>
            <a:noFill/>
          </a:ln>
        </p:spPr>
      </p:pic>
      <p:pic>
        <p:nvPicPr>
          <p:cNvPr id="160" name="Google Shape;160;p9"/>
          <p:cNvPicPr preferRelativeResize="0"/>
          <p:nvPr/>
        </p:nvPicPr>
        <p:blipFill rotWithShape="1">
          <a:blip r:embed="rId5">
            <a:alphaModFix/>
          </a:blip>
          <a:srcRect b="0" l="0" r="0" t="0"/>
          <a:stretch/>
        </p:blipFill>
        <p:spPr>
          <a:xfrm>
            <a:off x="7470969" y="588694"/>
            <a:ext cx="1448150" cy="93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